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8" r:id="rId2"/>
    <p:sldId id="428" r:id="rId3"/>
    <p:sldId id="847" r:id="rId4"/>
    <p:sldId id="949" r:id="rId5"/>
    <p:sldId id="1029" r:id="rId6"/>
    <p:sldId id="1032" r:id="rId7"/>
    <p:sldId id="793" r:id="rId8"/>
    <p:sldId id="843" r:id="rId9"/>
    <p:sldId id="844" r:id="rId10"/>
    <p:sldId id="927" r:id="rId11"/>
    <p:sldId id="931" r:id="rId12"/>
    <p:sldId id="994" r:id="rId13"/>
    <p:sldId id="998" r:id="rId14"/>
    <p:sldId id="937" r:id="rId15"/>
    <p:sldId id="1056" r:id="rId16"/>
    <p:sldId id="1022" r:id="rId17"/>
    <p:sldId id="1023" r:id="rId18"/>
    <p:sldId id="1018" r:id="rId19"/>
    <p:sldId id="1021" r:id="rId20"/>
    <p:sldId id="932" r:id="rId21"/>
    <p:sldId id="921" r:id="rId22"/>
    <p:sldId id="293" r:id="rId23"/>
    <p:sldId id="294" r:id="rId24"/>
    <p:sldId id="296" r:id="rId25"/>
    <p:sldId id="642" r:id="rId26"/>
  </p:sldIdLst>
  <p:sldSz cx="12192000" cy="6858000"/>
  <p:notesSz cx="6797675" cy="9926638"/>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107" d="100"/>
          <a:sy n="107" d="100"/>
        </p:scale>
        <p:origin x="7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6B967CF-1E77-4909-84FD-9AB5782F1275}" type="datetimeFigureOut">
              <a:rPr lang="hr-HR" smtClean="0"/>
              <a:t>10.7.2026.</a:t>
            </a:fld>
            <a:endParaRPr lang="hr-HR"/>
          </a:p>
        </p:txBody>
      </p:sp>
      <p:sp>
        <p:nvSpPr>
          <p:cNvPr id="4" name="Rezervirano mjesto slike slajd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6" name="Rezervirano mjesto podnožj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25DDE0D-5DCC-448C-8B45-CA6BAAADC1F7}" type="slidenum">
              <a:rPr lang="hr-HR" smtClean="0"/>
              <a:t>‹#›</a:t>
            </a:fld>
            <a:endParaRPr lang="hr-HR"/>
          </a:p>
        </p:txBody>
      </p:sp>
    </p:spTree>
    <p:extLst>
      <p:ext uri="{BB962C8B-B14F-4D97-AF65-F5344CB8AC3E}">
        <p14:creationId xmlns:p14="http://schemas.microsoft.com/office/powerpoint/2010/main" val="3112752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a:t>
            </a:fld>
            <a:endParaRPr lang="hr-HR"/>
          </a:p>
        </p:txBody>
      </p:sp>
    </p:spTree>
    <p:extLst>
      <p:ext uri="{BB962C8B-B14F-4D97-AF65-F5344CB8AC3E}">
        <p14:creationId xmlns:p14="http://schemas.microsoft.com/office/powerpoint/2010/main" val="2124532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err="1"/>
              <a:t>Npr</a:t>
            </a:r>
            <a:r>
              <a:rPr lang="hr-HR" dirty="0"/>
              <a:t>:</a:t>
            </a:r>
          </a:p>
          <a:p>
            <a:pPr marL="171450" indent="-171450">
              <a:buFont typeface="Arial" panose="020B0604020202020204" pitchFamily="34" charset="0"/>
              <a:buChar char="•"/>
            </a:pPr>
            <a:r>
              <a:rPr lang="hr-HR" b="1" dirty="0"/>
              <a:t>Evidencije prijavljenih za upisni postupak</a:t>
            </a:r>
          </a:p>
          <a:p>
            <a:pPr marL="171450" indent="-171450">
              <a:buFont typeface="Arial" panose="020B0604020202020204" pitchFamily="34" charset="0"/>
              <a:buChar char="•"/>
            </a:pPr>
            <a:r>
              <a:rPr lang="hr-HR" b="1" dirty="0"/>
              <a:t>Evidencija studenata</a:t>
            </a:r>
          </a:p>
          <a:p>
            <a:pPr marL="171450" indent="-171450">
              <a:buFont typeface="Arial" panose="020B0604020202020204" pitchFamily="34" charset="0"/>
              <a:buChar char="•"/>
            </a:pPr>
            <a:r>
              <a:rPr lang="hr-HR" b="1" dirty="0"/>
              <a:t>Evidencija diploma i svjedodžbi</a:t>
            </a:r>
          </a:p>
          <a:p>
            <a:pPr marL="171450" indent="-171450">
              <a:buFont typeface="Arial" panose="020B0604020202020204" pitchFamily="34" charset="0"/>
              <a:buChar char="•"/>
            </a:pPr>
            <a:r>
              <a:rPr lang="hr-HR" b="1" dirty="0"/>
              <a:t>Evidencija zaposlenika visokih učilišta</a:t>
            </a:r>
          </a:p>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14</a:t>
            </a:fld>
            <a:endParaRPr lang="hr-HR"/>
          </a:p>
        </p:txBody>
      </p:sp>
    </p:spTree>
    <p:extLst>
      <p:ext uri="{BB962C8B-B14F-4D97-AF65-F5344CB8AC3E}">
        <p14:creationId xmlns:p14="http://schemas.microsoft.com/office/powerpoint/2010/main" val="222249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a:t>Neki su od tih modula, poput Studiji i studenti te Ispiti, desktop aplikacije koje korisnici trebaju instalirati na svoja računala, a dio su web-aplikacije, poput </a:t>
            </a:r>
            <a:r>
              <a:rPr lang="hr-HR" dirty="0" err="1"/>
              <a:t>Studomata</a:t>
            </a:r>
            <a:r>
              <a:rPr lang="hr-HR" dirty="0"/>
              <a:t> i Nastavničkog portala, ali i Skladišta podataka.</a:t>
            </a:r>
          </a:p>
          <a:p>
            <a:endParaRPr lang="hr-HR" dirty="0"/>
          </a:p>
          <a:p>
            <a:r>
              <a:rPr lang="hr-HR" dirty="0"/>
              <a:t>Tijekom ispitnih rokova i upisa godina, kada se sustav najviše koristi, na </a:t>
            </a:r>
            <a:r>
              <a:rPr lang="hr-HR" dirty="0" err="1"/>
              <a:t>Studomatu</a:t>
            </a:r>
            <a:r>
              <a:rPr lang="hr-HR" dirty="0"/>
              <a:t> se obavi 40.000 do 60.000 prijava za rad. Tada se na Nastavničkom portalu za rad dnevno prijavi između 3.200 i 4.600 nastavnika, a u desktop aplikacije se tih mjeseci dnevno za rad prijavi oko 2.800 djelatnika visokih učilišta.</a:t>
            </a:r>
          </a:p>
          <a:p>
            <a:endParaRPr lang="hr-HR" dirty="0"/>
          </a:p>
          <a:p>
            <a:r>
              <a:rPr lang="hr-HR" dirty="0"/>
              <a:t>Uz sve navedene korisnike ISVU mora odraditi i sve zahtjeve raznih aplikacija na visokim učilištima koje se na ISVU spajaju programskim putem koristeći ISVU REST API. Više od 110 takvih aplikacija generira oko 1.000.000 zahtjeva koje na dnevnoj bazi odrađuje ISVU REST API.</a:t>
            </a:r>
          </a:p>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15</a:t>
            </a:fld>
            <a:endParaRPr lang="hr-HR"/>
          </a:p>
        </p:txBody>
      </p:sp>
    </p:spTree>
    <p:extLst>
      <p:ext uri="{BB962C8B-B14F-4D97-AF65-F5344CB8AC3E}">
        <p14:creationId xmlns:p14="http://schemas.microsoft.com/office/powerpoint/2010/main" val="3090100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18</a:t>
            </a:fld>
            <a:endParaRPr lang="hr-HR"/>
          </a:p>
        </p:txBody>
      </p:sp>
    </p:spTree>
    <p:extLst>
      <p:ext uri="{BB962C8B-B14F-4D97-AF65-F5344CB8AC3E}">
        <p14:creationId xmlns:p14="http://schemas.microsoft.com/office/powerpoint/2010/main" val="1876024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B5128E75-F0A9-4275-9183-38630757BA03}" type="slidenum">
              <a:rPr lang="en-US" smtClean="0"/>
              <a:pPr/>
              <a:t>21</a:t>
            </a:fld>
            <a:endParaRPr lang="en-US"/>
          </a:p>
        </p:txBody>
      </p:sp>
    </p:spTree>
    <p:extLst>
      <p:ext uri="{BB962C8B-B14F-4D97-AF65-F5344CB8AC3E}">
        <p14:creationId xmlns:p14="http://schemas.microsoft.com/office/powerpoint/2010/main" val="3704848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3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U </a:t>
            </a:r>
            <a:r>
              <a:rPr lang="en-GB" dirty="0" err="1"/>
              <a:t>skladu</a:t>
            </a:r>
            <a:r>
              <a:rPr lang="en-GB" dirty="0"/>
              <a:t> s </a:t>
            </a:r>
            <a:r>
              <a:rPr lang="en-GB" dirty="0" err="1"/>
              <a:t>člankom</a:t>
            </a:r>
            <a:r>
              <a:rPr lang="en-GB" dirty="0"/>
              <a:t> 25. </a:t>
            </a:r>
            <a:r>
              <a:rPr lang="en-GB" dirty="0" err="1"/>
              <a:t>stavkom</a:t>
            </a:r>
            <a:r>
              <a:rPr lang="en-GB" dirty="0"/>
              <a:t> 1. </a:t>
            </a:r>
            <a:r>
              <a:rPr lang="hr-HR" dirty="0"/>
              <a:t>ustanova</a:t>
            </a:r>
            <a:r>
              <a:rPr lang="en-GB" dirty="0"/>
              <a:t> </a:t>
            </a:r>
            <a:r>
              <a:rPr lang="en-GB" dirty="0" err="1"/>
              <a:t>provodi</a:t>
            </a:r>
            <a:r>
              <a:rPr lang="en-GB" dirty="0"/>
              <a:t> </a:t>
            </a:r>
            <a:r>
              <a:rPr lang="en-GB" dirty="0" err="1"/>
              <a:t>odgovarajuće</a:t>
            </a:r>
            <a:r>
              <a:rPr lang="en-GB" dirty="0"/>
              <a:t> </a:t>
            </a:r>
            <a:r>
              <a:rPr lang="en-GB" dirty="0" err="1"/>
              <a:t>tehničke</a:t>
            </a:r>
            <a:r>
              <a:rPr lang="en-GB" dirty="0"/>
              <a:t> </a:t>
            </a:r>
            <a:r>
              <a:rPr lang="en-GB" dirty="0" err="1"/>
              <a:t>i</a:t>
            </a:r>
            <a:r>
              <a:rPr lang="en-GB" dirty="0"/>
              <a:t> </a:t>
            </a:r>
            <a:r>
              <a:rPr lang="en-GB" dirty="0" err="1"/>
              <a:t>organizacijske</a:t>
            </a:r>
            <a:r>
              <a:rPr lang="en-GB" dirty="0"/>
              <a:t> </a:t>
            </a:r>
            <a:r>
              <a:rPr lang="en-GB" dirty="0" err="1"/>
              <a:t>mjere</a:t>
            </a:r>
            <a:r>
              <a:rPr lang="en-GB" dirty="0"/>
              <a:t> </a:t>
            </a:r>
            <a:r>
              <a:rPr lang="en-GB" dirty="0" err="1"/>
              <a:t>kojima</a:t>
            </a:r>
            <a:r>
              <a:rPr lang="en-GB" dirty="0"/>
              <a:t> se </a:t>
            </a:r>
            <a:r>
              <a:rPr lang="en-GB" dirty="0" err="1"/>
              <a:t>provode</a:t>
            </a:r>
            <a:r>
              <a:rPr lang="en-GB" dirty="0"/>
              <a:t> </a:t>
            </a:r>
            <a:r>
              <a:rPr lang="en-GB" dirty="0" err="1"/>
              <a:t>načela</a:t>
            </a:r>
            <a:r>
              <a:rPr lang="en-GB" dirty="0"/>
              <a:t> </a:t>
            </a:r>
            <a:r>
              <a:rPr lang="en-GB" dirty="0" err="1"/>
              <a:t>zaštite</a:t>
            </a:r>
            <a:r>
              <a:rPr lang="en-GB" dirty="0"/>
              <a:t> </a:t>
            </a:r>
            <a:r>
              <a:rPr lang="en-GB" dirty="0" err="1"/>
              <a:t>podataka</a:t>
            </a:r>
            <a:r>
              <a:rPr lang="en-GB" dirty="0"/>
              <a:t>. </a:t>
            </a:r>
            <a:r>
              <a:rPr lang="en-GB" sz="1200" dirty="0" err="1">
                <a:solidFill>
                  <a:schemeClr val="dk1"/>
                </a:solidFill>
                <a:latin typeface="Calibri"/>
                <a:ea typeface="Calibri"/>
                <a:cs typeface="Calibri"/>
                <a:sym typeface="Calibri"/>
              </a:rPr>
              <a:t>Cilj</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mjera</a:t>
            </a:r>
            <a:r>
              <a:rPr lang="en-GB" sz="1200" dirty="0">
                <a:solidFill>
                  <a:schemeClr val="dk1"/>
                </a:solidFill>
                <a:latin typeface="Calibri"/>
                <a:ea typeface="Calibri"/>
                <a:cs typeface="Calibri"/>
                <a:sym typeface="Calibri"/>
              </a:rPr>
              <a:t> je </a:t>
            </a:r>
            <a:r>
              <a:rPr lang="en-GB" sz="1200" dirty="0" err="1">
                <a:solidFill>
                  <a:schemeClr val="dk1"/>
                </a:solidFill>
                <a:latin typeface="Calibri"/>
                <a:ea typeface="Calibri"/>
                <a:cs typeface="Calibri"/>
                <a:sym typeface="Calibri"/>
              </a:rPr>
              <a:t>smanjenje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rizika</a:t>
            </a:r>
            <a:r>
              <a:rPr lang="en-GB" sz="1200" dirty="0">
                <a:solidFill>
                  <a:schemeClr val="dk1"/>
                </a:solidFill>
                <a:latin typeface="Calibri"/>
                <a:ea typeface="Calibri"/>
                <a:cs typeface="Calibri"/>
                <a:sym typeface="Calibri"/>
              </a:rPr>
              <a:t> za </a:t>
            </a:r>
            <a:r>
              <a:rPr lang="en-GB" sz="1200" dirty="0" err="1">
                <a:solidFill>
                  <a:schemeClr val="dk1"/>
                </a:solidFill>
                <a:latin typeface="Calibri"/>
                <a:ea typeface="Calibri"/>
                <a:cs typeface="Calibri"/>
                <a:sym typeface="Calibri"/>
              </a:rPr>
              <a:t>povrede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privatnosti</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pojedinaca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odnosno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sprečavanje</a:t>
            </a:r>
            <a:r>
              <a:rPr lang="en-GB" sz="1200" dirty="0">
                <a:solidFill>
                  <a:schemeClr val="dk1"/>
                </a:solidFill>
                <a:latin typeface="Calibri"/>
                <a:ea typeface="Calibri"/>
                <a:cs typeface="Calibri"/>
                <a:sym typeface="Calibri"/>
              </a:rPr>
              <a:t> </a:t>
            </a:r>
            <a:r>
              <a:rPr lang="en-GB" sz="1200" dirty="0" err="1">
                <a:latin typeface="Calibri"/>
                <a:ea typeface="Calibri"/>
                <a:cs typeface="Calibri"/>
                <a:sym typeface="Calibri"/>
              </a:rPr>
              <a:t>događaja</a:t>
            </a:r>
            <a:r>
              <a:rPr lang="en-GB" sz="1200" dirty="0">
                <a:latin typeface="Calibri"/>
                <a:ea typeface="Calibri"/>
                <a:cs typeface="Calibri"/>
                <a:sym typeface="Calibri"/>
              </a:rPr>
              <a:t> koji </a:t>
            </a:r>
            <a:r>
              <a:rPr lang="en-GB" sz="1200" dirty="0" err="1">
                <a:latin typeface="Calibri"/>
                <a:ea typeface="Calibri"/>
                <a:cs typeface="Calibri"/>
                <a:sym typeface="Calibri"/>
              </a:rPr>
              <a:t>mogu</a:t>
            </a:r>
            <a:r>
              <a:rPr lang="en-GB" sz="1200" dirty="0">
                <a:latin typeface="Calibri"/>
                <a:ea typeface="Calibri"/>
                <a:cs typeface="Calibri"/>
                <a:sym typeface="Calibri"/>
              </a:rPr>
              <a:t> </a:t>
            </a:r>
            <a:r>
              <a:rPr lang="en-GB" sz="1200" dirty="0" err="1">
                <a:latin typeface="Calibri"/>
                <a:ea typeface="Calibri"/>
                <a:cs typeface="Calibri"/>
                <a:sym typeface="Calibri"/>
              </a:rPr>
              <a:t>napraviti</a:t>
            </a:r>
            <a:r>
              <a:rPr lang="en-GB" sz="1200" dirty="0">
                <a:latin typeface="Calibri"/>
                <a:ea typeface="Calibri"/>
                <a:cs typeface="Calibri"/>
                <a:sym typeface="Calibri"/>
              </a:rPr>
              <a:t> </a:t>
            </a:r>
            <a:r>
              <a:rPr lang="en-GB" sz="1200" dirty="0" err="1">
                <a:latin typeface="Calibri"/>
                <a:ea typeface="Calibri"/>
                <a:cs typeface="Calibri"/>
                <a:sym typeface="Calibri"/>
              </a:rPr>
              <a:t>fizičku</a:t>
            </a:r>
            <a:r>
              <a:rPr lang="en-GB" sz="1200" dirty="0">
                <a:latin typeface="Calibri"/>
                <a:ea typeface="Calibri"/>
                <a:cs typeface="Calibri"/>
                <a:sym typeface="Calibri"/>
              </a:rPr>
              <a:t>, </a:t>
            </a:r>
            <a:r>
              <a:rPr lang="en-GB" sz="1200" dirty="0" err="1">
                <a:latin typeface="Calibri"/>
                <a:ea typeface="Calibri"/>
                <a:cs typeface="Calibri"/>
                <a:sym typeface="Calibri"/>
              </a:rPr>
              <a:t>materijalnu</a:t>
            </a:r>
            <a:r>
              <a:rPr lang="en-GB" sz="1200" dirty="0">
                <a:latin typeface="Calibri"/>
                <a:ea typeface="Calibri"/>
                <a:cs typeface="Calibri"/>
                <a:sym typeface="Calibri"/>
              </a:rPr>
              <a:t>, </a:t>
            </a:r>
            <a:r>
              <a:rPr lang="en-GB" sz="1200" dirty="0" err="1">
                <a:latin typeface="Calibri"/>
                <a:ea typeface="Calibri"/>
                <a:cs typeface="Calibri"/>
                <a:sym typeface="Calibri"/>
              </a:rPr>
              <a:t>financijsku</a:t>
            </a:r>
            <a:r>
              <a:rPr lang="en-GB" sz="1200" dirty="0">
                <a:latin typeface="Calibri"/>
                <a:ea typeface="Calibri"/>
                <a:cs typeface="Calibri"/>
                <a:sym typeface="Calibri"/>
              </a:rPr>
              <a:t> </a:t>
            </a:r>
            <a:r>
              <a:rPr lang="en-GB" sz="1200" dirty="0" err="1">
                <a:latin typeface="Calibri"/>
                <a:ea typeface="Calibri"/>
                <a:cs typeface="Calibri"/>
                <a:sym typeface="Calibri"/>
              </a:rPr>
              <a:t>ili</a:t>
            </a:r>
            <a:r>
              <a:rPr lang="en-GB" sz="1200" dirty="0">
                <a:latin typeface="Calibri"/>
                <a:ea typeface="Calibri"/>
                <a:cs typeface="Calibri"/>
                <a:sym typeface="Calibri"/>
              </a:rPr>
              <a:t> </a:t>
            </a:r>
            <a:r>
              <a:rPr lang="en-GB" sz="1200" dirty="0" err="1">
                <a:latin typeface="Calibri"/>
                <a:ea typeface="Calibri"/>
                <a:cs typeface="Calibri"/>
                <a:sym typeface="Calibri"/>
              </a:rPr>
              <a:t>društvenu</a:t>
            </a:r>
            <a:r>
              <a:rPr lang="en-GB" sz="1200" dirty="0">
                <a:latin typeface="Calibri"/>
                <a:ea typeface="Calibri"/>
                <a:cs typeface="Calibri"/>
                <a:sym typeface="Calibri"/>
              </a:rPr>
              <a:t> </a:t>
            </a:r>
            <a:r>
              <a:rPr lang="en-GB" sz="1200" dirty="0" err="1">
                <a:latin typeface="Calibri"/>
                <a:ea typeface="Calibri"/>
                <a:cs typeface="Calibri"/>
                <a:sym typeface="Calibri"/>
              </a:rPr>
              <a:t>štetu</a:t>
            </a:r>
            <a:r>
              <a:rPr lang="en-GB" sz="1200" dirty="0">
                <a:latin typeface="Calibri"/>
                <a:ea typeface="Calibri"/>
                <a:cs typeface="Calibri"/>
                <a:sym typeface="Calibri"/>
              </a:rPr>
              <a:t> za </a:t>
            </a:r>
            <a:r>
              <a:rPr lang="en-GB" sz="1200" dirty="0" err="1">
                <a:latin typeface="Calibri"/>
                <a:ea typeface="Calibri"/>
                <a:cs typeface="Calibri"/>
                <a:sym typeface="Calibri"/>
              </a:rPr>
              <a:t>pojedinca</a:t>
            </a:r>
            <a:r>
              <a:rPr lang="en-GB" sz="1200" dirty="0">
                <a:latin typeface="Calibri"/>
                <a:ea typeface="Calibri"/>
                <a:cs typeface="Calibri"/>
                <a:sym typeface="Calibri"/>
              </a:rPr>
              <a:t>.</a:t>
            </a:r>
            <a:endParaRPr dirty="0"/>
          </a:p>
          <a:p>
            <a:pPr marL="0" lvl="0" indent="0" algn="l" rtl="0">
              <a:spcBef>
                <a:spcPts val="0"/>
              </a:spcBef>
              <a:spcAft>
                <a:spcPts val="0"/>
              </a:spcAft>
              <a:buNone/>
            </a:pPr>
            <a:r>
              <a:rPr lang="en-GB" sz="1200" dirty="0" err="1">
                <a:solidFill>
                  <a:schemeClr val="dk1"/>
                </a:solidFill>
                <a:latin typeface="Calibri"/>
                <a:ea typeface="Calibri"/>
                <a:cs typeface="Calibri"/>
                <a:sym typeface="Calibri"/>
              </a:rPr>
              <a:t>Ako</a:t>
            </a:r>
            <a:r>
              <a:rPr lang="en-GB" sz="1200" dirty="0">
                <a:solidFill>
                  <a:schemeClr val="dk1"/>
                </a:solidFill>
                <a:latin typeface="Calibri"/>
                <a:ea typeface="Calibri"/>
                <a:cs typeface="Calibri"/>
                <a:sym typeface="Calibri"/>
              </a:rPr>
              <a:t> se </a:t>
            </a:r>
            <a:r>
              <a:rPr lang="en-GB" sz="1200" dirty="0" err="1">
                <a:solidFill>
                  <a:schemeClr val="dk1"/>
                </a:solidFill>
                <a:latin typeface="Calibri"/>
                <a:ea typeface="Calibri"/>
                <a:cs typeface="Calibri"/>
                <a:sym typeface="Calibri"/>
              </a:rPr>
              <a:t>povreda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dogodi</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dužnost</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knjižnice</a:t>
            </a:r>
            <a:r>
              <a:rPr lang="en-GB" sz="1200" dirty="0">
                <a:solidFill>
                  <a:schemeClr val="dk1"/>
                </a:solidFill>
                <a:latin typeface="Calibri"/>
                <a:ea typeface="Calibri"/>
                <a:cs typeface="Calibri"/>
                <a:sym typeface="Calibri"/>
              </a:rPr>
              <a:t> je </a:t>
            </a:r>
            <a:r>
              <a:rPr lang="en-GB" sz="1200" dirty="0" err="1">
                <a:solidFill>
                  <a:schemeClr val="dk1"/>
                </a:solidFill>
                <a:latin typeface="Calibri"/>
                <a:ea typeface="Calibri"/>
                <a:cs typeface="Calibri"/>
                <a:sym typeface="Calibri"/>
              </a:rPr>
              <a:t>prijaviti</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povredu</a:t>
            </a:r>
            <a:r>
              <a:rPr lang="en-GB" sz="1200" dirty="0">
                <a:solidFill>
                  <a:schemeClr val="dk1"/>
                </a:solidFill>
                <a:latin typeface="Calibri"/>
                <a:ea typeface="Calibri"/>
                <a:cs typeface="Calibri"/>
                <a:sym typeface="Calibri"/>
              </a:rPr>
              <a:t> OP AZOP-u u </a:t>
            </a:r>
            <a:r>
              <a:rPr lang="en-GB" sz="1200" dirty="0" err="1">
                <a:solidFill>
                  <a:schemeClr val="dk1"/>
                </a:solidFill>
                <a:latin typeface="Calibri"/>
                <a:ea typeface="Calibri"/>
                <a:cs typeface="Calibri"/>
                <a:sym typeface="Calibri"/>
              </a:rPr>
              <a:t>roku</a:t>
            </a:r>
            <a:r>
              <a:rPr lang="en-GB" sz="1200" dirty="0">
                <a:solidFill>
                  <a:schemeClr val="dk1"/>
                </a:solidFill>
                <a:latin typeface="Calibri"/>
                <a:ea typeface="Calibri"/>
                <a:cs typeface="Calibri"/>
                <a:sym typeface="Calibri"/>
              </a:rPr>
              <a:t> od 72 </a:t>
            </a:r>
            <a:r>
              <a:rPr lang="en-GB" sz="1200" dirty="0" err="1">
                <a:solidFill>
                  <a:schemeClr val="dk1"/>
                </a:solidFill>
                <a:latin typeface="Calibri"/>
                <a:ea typeface="Calibri"/>
                <a:cs typeface="Calibri"/>
                <a:sym typeface="Calibri"/>
              </a:rPr>
              <a:t>sata</a:t>
            </a:r>
            <a:r>
              <a:rPr lang="en-GB" sz="1200" dirty="0">
                <a:solidFill>
                  <a:schemeClr val="dk1"/>
                </a:solidFill>
                <a:latin typeface="Calibri"/>
                <a:ea typeface="Calibri"/>
                <a:cs typeface="Calibri"/>
                <a:sym typeface="Calibri"/>
              </a:rPr>
              <a:t> od </a:t>
            </a:r>
            <a:r>
              <a:rPr lang="en-GB" sz="1200" dirty="0" err="1">
                <a:solidFill>
                  <a:schemeClr val="dk1"/>
                </a:solidFill>
                <a:latin typeface="Calibri"/>
                <a:ea typeface="Calibri"/>
                <a:cs typeface="Calibri"/>
                <a:sym typeface="Calibri"/>
              </a:rPr>
              <a:t>saznanja</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povredi</a:t>
            </a:r>
            <a:r>
              <a:rPr lang="en-GB"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dirty="0" err="1"/>
              <a:t>Uredba</a:t>
            </a:r>
            <a:r>
              <a:rPr lang="en-GB" dirty="0"/>
              <a:t> ne </a:t>
            </a:r>
            <a:r>
              <a:rPr lang="en-GB" dirty="0" err="1"/>
              <a:t>precizira</a:t>
            </a:r>
            <a:r>
              <a:rPr lang="en-GB" dirty="0"/>
              <a:t> </a:t>
            </a:r>
            <a:r>
              <a:rPr lang="en-GB" dirty="0" err="1"/>
              <a:t>točne</a:t>
            </a:r>
            <a:r>
              <a:rPr lang="en-GB" dirty="0"/>
              <a:t> </a:t>
            </a:r>
            <a:r>
              <a:rPr lang="en-GB" dirty="0" err="1"/>
              <a:t>mjere</a:t>
            </a:r>
            <a:r>
              <a:rPr lang="en-GB" dirty="0"/>
              <a:t> </a:t>
            </a:r>
            <a:r>
              <a:rPr lang="en-GB" dirty="0" err="1"/>
              <a:t>niti</a:t>
            </a:r>
            <a:r>
              <a:rPr lang="en-GB" dirty="0"/>
              <a:t> </a:t>
            </a:r>
            <a:r>
              <a:rPr lang="en-GB" dirty="0" err="1"/>
              <a:t>traži</a:t>
            </a:r>
            <a:r>
              <a:rPr lang="en-GB" dirty="0"/>
              <a:t> </a:t>
            </a:r>
            <a:r>
              <a:rPr lang="en-GB" dirty="0" err="1"/>
              <a:t>primjenu</a:t>
            </a:r>
            <a:r>
              <a:rPr lang="en-GB" dirty="0"/>
              <a:t> </a:t>
            </a:r>
            <a:r>
              <a:rPr lang="en-GB" dirty="0" err="1"/>
              <a:t>konkretnih</a:t>
            </a:r>
            <a:r>
              <a:rPr lang="en-GB" dirty="0"/>
              <a:t> </a:t>
            </a:r>
            <a:r>
              <a:rPr lang="en-GB" dirty="0" err="1"/>
              <a:t>mjera</a:t>
            </a:r>
            <a:r>
              <a:rPr lang="en-GB" dirty="0"/>
              <a:t> </a:t>
            </a:r>
            <a:r>
              <a:rPr lang="en-GB" dirty="0" err="1"/>
              <a:t>zaštite</a:t>
            </a:r>
            <a:r>
              <a:rPr lang="en-GB" dirty="0"/>
              <a:t>, </a:t>
            </a:r>
            <a:r>
              <a:rPr lang="en-GB" dirty="0" err="1"/>
              <a:t>nego</a:t>
            </a:r>
            <a:r>
              <a:rPr lang="en-GB" dirty="0"/>
              <a:t> </a:t>
            </a:r>
            <a:r>
              <a:rPr lang="en-GB" dirty="0" err="1"/>
              <a:t>traži</a:t>
            </a:r>
            <a:r>
              <a:rPr lang="en-GB" dirty="0"/>
              <a:t> </a:t>
            </a:r>
            <a:r>
              <a:rPr lang="en-GB" dirty="0" err="1"/>
              <a:t>poduzimanje</a:t>
            </a:r>
            <a:r>
              <a:rPr lang="en-GB" dirty="0"/>
              <a:t> </a:t>
            </a:r>
            <a:r>
              <a:rPr lang="en-GB" dirty="0" err="1"/>
              <a:t>razumnih</a:t>
            </a:r>
            <a:r>
              <a:rPr lang="en-GB" dirty="0"/>
              <a:t> </a:t>
            </a:r>
            <a:r>
              <a:rPr lang="en-GB" dirty="0" err="1"/>
              <a:t>koraka</a:t>
            </a:r>
            <a:r>
              <a:rPr lang="en-GB" dirty="0"/>
              <a:t> . </a:t>
            </a:r>
            <a:endParaRPr dirty="0"/>
          </a:p>
          <a:p>
            <a:pPr marL="0" lvl="0" indent="0" algn="l" rtl="0">
              <a:spcBef>
                <a:spcPts val="0"/>
              </a:spcBef>
              <a:spcAft>
                <a:spcPts val="0"/>
              </a:spcAft>
              <a:buNone/>
            </a:pPr>
            <a:r>
              <a:rPr lang="en-GB" dirty="0" err="1"/>
              <a:t>Mjere</a:t>
            </a:r>
            <a:r>
              <a:rPr lang="en-GB" dirty="0"/>
              <a:t> se </a:t>
            </a:r>
            <a:r>
              <a:rPr lang="en-GB" dirty="0" err="1"/>
              <a:t>zapravo</a:t>
            </a:r>
            <a:r>
              <a:rPr lang="en-GB" dirty="0"/>
              <a:t> </a:t>
            </a:r>
            <a:r>
              <a:rPr lang="en-GB" dirty="0" err="1"/>
              <a:t>odnose</a:t>
            </a:r>
            <a:r>
              <a:rPr lang="en-GB" dirty="0"/>
              <a:t> </a:t>
            </a:r>
            <a:r>
              <a:rPr lang="en-GB" dirty="0" err="1"/>
              <a:t>na</a:t>
            </a:r>
            <a:r>
              <a:rPr lang="en-GB" dirty="0"/>
              <a:t> </a:t>
            </a:r>
            <a:r>
              <a:rPr lang="en-GB" dirty="0" err="1"/>
              <a:t>poštivanje</a:t>
            </a:r>
            <a:r>
              <a:rPr lang="en-GB" dirty="0"/>
              <a:t> </a:t>
            </a:r>
            <a:r>
              <a:rPr lang="en-GB" dirty="0" err="1"/>
              <a:t>i</a:t>
            </a:r>
            <a:r>
              <a:rPr lang="en-GB" dirty="0"/>
              <a:t> </a:t>
            </a:r>
            <a:r>
              <a:rPr lang="en-GB" dirty="0" err="1"/>
              <a:t>operacionalizaciju</a:t>
            </a:r>
            <a:r>
              <a:rPr lang="en-GB" dirty="0"/>
              <a:t> </a:t>
            </a:r>
            <a:r>
              <a:rPr lang="en-GB" dirty="0" err="1"/>
              <a:t>načela</a:t>
            </a:r>
            <a:r>
              <a:rPr lang="en-GB" dirty="0"/>
              <a:t> </a:t>
            </a:r>
            <a:r>
              <a:rPr lang="en-GB" dirty="0" err="1"/>
              <a:t>obrade</a:t>
            </a:r>
            <a:r>
              <a:rPr lang="en-GB" dirty="0"/>
              <a:t>. </a:t>
            </a:r>
            <a:r>
              <a:rPr lang="en-GB" sz="1200" dirty="0" err="1">
                <a:solidFill>
                  <a:schemeClr val="dk1"/>
                </a:solidFill>
                <a:latin typeface="Calibri"/>
                <a:ea typeface="Calibri"/>
                <a:cs typeface="Calibri"/>
                <a:sym typeface="Calibri"/>
              </a:rPr>
              <a:t>Općenito</a:t>
            </a:r>
            <a:r>
              <a:rPr lang="en-GB" sz="1200" dirty="0">
                <a:solidFill>
                  <a:schemeClr val="dk1"/>
                </a:solidFill>
                <a:latin typeface="Calibri"/>
                <a:ea typeface="Calibri"/>
                <a:cs typeface="Calibri"/>
                <a:sym typeface="Calibri"/>
              </a:rPr>
              <a:t> se </a:t>
            </a:r>
            <a:r>
              <a:rPr lang="en-GB" sz="1200" dirty="0" err="1">
                <a:solidFill>
                  <a:schemeClr val="dk1"/>
                </a:solidFill>
                <a:latin typeface="Calibri"/>
                <a:ea typeface="Calibri"/>
                <a:cs typeface="Calibri"/>
                <a:sym typeface="Calibri"/>
              </a:rPr>
              <a:t>može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reći</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organizacijske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mjere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obuhvaćaju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razradu</a:t>
            </a:r>
            <a:r>
              <a:rPr lang="en-GB" sz="1200" dirty="0">
                <a:solidFill>
                  <a:schemeClr val="dk1"/>
                </a:solidFill>
                <a:latin typeface="Calibri"/>
                <a:ea typeface="Calibri"/>
                <a:cs typeface="Calibri"/>
                <a:sym typeface="Calibri"/>
              </a:rPr>
              <a:t> interne </a:t>
            </a:r>
            <a:r>
              <a:rPr lang="en-GB" sz="1200" dirty="0" err="1">
                <a:solidFill>
                  <a:schemeClr val="dk1"/>
                </a:solidFill>
                <a:latin typeface="Calibri"/>
                <a:ea typeface="Calibri"/>
                <a:cs typeface="Calibri"/>
                <a:sym typeface="Calibri"/>
              </a:rPr>
              <a:t>politike</a:t>
            </a:r>
            <a:r>
              <a:rPr lang="en-GB" sz="1200" dirty="0">
                <a:solidFill>
                  <a:schemeClr val="dk1"/>
                </a:solidFill>
                <a:latin typeface="Calibri"/>
                <a:ea typeface="Calibri"/>
                <a:cs typeface="Calibri"/>
                <a:sym typeface="Calibri"/>
              </a:rPr>
              <a:t> za </a:t>
            </a:r>
            <a:r>
              <a:rPr lang="en-GB" sz="1200" dirty="0" err="1">
                <a:solidFill>
                  <a:schemeClr val="dk1"/>
                </a:solidFill>
                <a:latin typeface="Calibri"/>
                <a:ea typeface="Calibri"/>
                <a:cs typeface="Calibri"/>
                <a:sym typeface="Calibri"/>
              </a:rPr>
              <a:t>zaštitu</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podataka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unutar</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ustanove</a:t>
            </a:r>
            <a:r>
              <a:rPr lang="en-GB" sz="1200" dirty="0">
                <a:solidFill>
                  <a:schemeClr val="dk1"/>
                </a:solidFill>
                <a:latin typeface="Calibri"/>
                <a:ea typeface="Calibri"/>
                <a:cs typeface="Calibri"/>
                <a:sym typeface="Calibri"/>
              </a:rPr>
              <a:t>. </a:t>
            </a:r>
            <a:endParaRPr dirty="0"/>
          </a:p>
        </p:txBody>
      </p:sp>
      <p:sp>
        <p:nvSpPr>
          <p:cNvPr id="344" name="Google Shape;344;p3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3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Tehničke mjere općenito obuhvaćaju sljedeće kategorije mjera: sigurnost sustava, sigurnost podataka, online sigurnost i sigurnost uređaja. Treba osigurati podatke od gubljenja, neovlaštenog pristupa, neovlaštenog prijenosa, krađe osobnih podataka, što će se odnositi i na knjižnični sustav odnosno knjižnični program ali i na računala za korisnike </a:t>
            </a:r>
            <a:r>
              <a:rPr lang="en-GB" sz="1200" b="0" i="0">
                <a:solidFill>
                  <a:schemeClr val="dk1"/>
                </a:solidFill>
                <a:latin typeface="Calibri"/>
                <a:ea typeface="Calibri"/>
                <a:cs typeface="Calibri"/>
                <a:sym typeface="Calibri"/>
              </a:rPr>
              <a:t>čime se </a:t>
            </a:r>
            <a:r>
              <a:rPr lang="en-GB"/>
              <a:t>osigurava da osobni podaci nisu automatski dostupni neograničenom broju pojedinca. </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Sigurnost sustava označava mjere koje štite sigurnost mreže i informacijske sustave u kojima se između ostaloga obrađuju osobni podaci. Primjeri su antivirusni softver, vatrozidi i sl. </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Osiguravanje sigurnosti podataka pohranjenih u sustavu uključuje autentifikaciju, autorizirani pristup podacima, backup, automatske čuvare zaslona (engl. </a:t>
            </a:r>
            <a:r>
              <a:rPr lang="en-GB" sz="1200" i="1">
                <a:solidFill>
                  <a:schemeClr val="dk1"/>
                </a:solidFill>
                <a:latin typeface="Calibri"/>
                <a:ea typeface="Calibri"/>
                <a:cs typeface="Calibri"/>
                <a:sym typeface="Calibri"/>
              </a:rPr>
              <a:t>screensavers</a:t>
            </a:r>
            <a:r>
              <a:rPr lang="en-GB" sz="1200">
                <a:solidFill>
                  <a:schemeClr val="dk1"/>
                </a:solidFill>
                <a:latin typeface="Calibri"/>
                <a:ea typeface="Calibri"/>
                <a:cs typeface="Calibri"/>
                <a:sym typeface="Calibri"/>
              </a:rPr>
              <a:t>), automatsko zaključavanje uređaja kada se ne koriste itd. </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Online sigurnost se odnosi na sigurnost mrežnih stranica i drugih online usluga ili aplikacija. </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rPr>
              <a:t>Prilikom komunikacije između knjižničara i korisnika </a:t>
            </a:r>
            <a:r>
              <a:rPr lang="en-GB" sz="1200">
                <a:solidFill>
                  <a:schemeClr val="dk1"/>
                </a:solidFill>
                <a:latin typeface="Calibri"/>
                <a:ea typeface="Calibri"/>
                <a:cs typeface="Calibri"/>
                <a:sym typeface="Calibri"/>
              </a:rPr>
              <a:t>potrebno je osigurati da se komunikacija odvija isključivo između onih koji imaju legitiman pristup podacima.</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200"/>
              <a:t>Na korisničkim računalima svakako bi valjalo osigurati automatsko brisanje povijesti pregledavanja interneta kako bismo smanjili rizik za korisnike koji koriste računala.</a:t>
            </a:r>
            <a:endParaRPr sz="1200">
              <a:solidFill>
                <a:schemeClr val="dk1"/>
              </a:solidFill>
              <a:latin typeface="Calibri"/>
              <a:ea typeface="Calibri"/>
              <a:cs typeface="Calibri"/>
              <a:sym typeface="Calibri"/>
            </a:endParaRPr>
          </a:p>
        </p:txBody>
      </p:sp>
      <p:sp>
        <p:nvSpPr>
          <p:cNvPr id="351" name="Google Shape;351;p3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4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Fizička</a:t>
            </a:r>
            <a:r>
              <a:rPr lang="en-GB" dirty="0"/>
              <a:t> </a:t>
            </a:r>
            <a:r>
              <a:rPr lang="en-GB" dirty="0" err="1"/>
              <a:t>sigurnost</a:t>
            </a:r>
            <a:r>
              <a:rPr lang="en-GB" dirty="0"/>
              <a:t> </a:t>
            </a:r>
            <a:r>
              <a:rPr lang="en-GB" dirty="0" err="1"/>
              <a:t>osobnih</a:t>
            </a:r>
            <a:r>
              <a:rPr lang="en-GB" dirty="0"/>
              <a:t> </a:t>
            </a:r>
            <a:r>
              <a:rPr lang="en-GB" dirty="0" err="1"/>
              <a:t>podataka</a:t>
            </a:r>
            <a:r>
              <a:rPr lang="en-GB" dirty="0"/>
              <a:t> </a:t>
            </a:r>
            <a:r>
              <a:rPr lang="en-GB" dirty="0" err="1"/>
              <a:t>podrazumijeva</a:t>
            </a:r>
            <a:r>
              <a:rPr lang="en-GB" dirty="0"/>
              <a:t> </a:t>
            </a:r>
            <a:r>
              <a:rPr lang="en-GB" dirty="0" err="1"/>
              <a:t>osiguravanje</a:t>
            </a:r>
            <a:r>
              <a:rPr lang="en-GB" dirty="0"/>
              <a:t> </a:t>
            </a:r>
            <a:r>
              <a:rPr lang="en-GB" dirty="0" err="1"/>
              <a:t>podataka</a:t>
            </a:r>
            <a:r>
              <a:rPr lang="en-GB" dirty="0"/>
              <a:t> </a:t>
            </a:r>
            <a:r>
              <a:rPr lang="en-GB" dirty="0" err="1"/>
              <a:t>koje</a:t>
            </a:r>
            <a:r>
              <a:rPr lang="en-GB" dirty="0"/>
              <a:t> </a:t>
            </a:r>
            <a:r>
              <a:rPr lang="hr-HR" dirty="0"/>
              <a:t>se prikazuje prilikom kontakta s ispitanicima (u uredu, predavaonici, na korisničkom kontakt mjestu ili pultu)</a:t>
            </a:r>
            <a:r>
              <a:rPr lang="en-GB" dirty="0"/>
              <a:t> </a:t>
            </a:r>
            <a:r>
              <a:rPr lang="en-GB" dirty="0" err="1"/>
              <a:t>ali</a:t>
            </a:r>
            <a:r>
              <a:rPr lang="en-GB" dirty="0"/>
              <a:t> </a:t>
            </a:r>
            <a:r>
              <a:rPr lang="en-GB" dirty="0" err="1"/>
              <a:t>isto</a:t>
            </a:r>
            <a:r>
              <a:rPr lang="en-GB" dirty="0"/>
              <a:t> </a:t>
            </a:r>
            <a:r>
              <a:rPr lang="en-GB" dirty="0" err="1"/>
              <a:t>tako</a:t>
            </a:r>
            <a:r>
              <a:rPr lang="en-GB" dirty="0"/>
              <a:t> </a:t>
            </a:r>
            <a:r>
              <a:rPr lang="en-GB" dirty="0" err="1"/>
              <a:t>i</a:t>
            </a:r>
            <a:r>
              <a:rPr lang="en-GB" dirty="0"/>
              <a:t> </a:t>
            </a:r>
            <a:r>
              <a:rPr lang="en-GB" dirty="0" err="1"/>
              <a:t>zaštita</a:t>
            </a:r>
            <a:r>
              <a:rPr lang="en-GB" dirty="0"/>
              <a:t> </a:t>
            </a:r>
            <a:r>
              <a:rPr lang="en-GB" dirty="0" err="1"/>
              <a:t>podataka</a:t>
            </a:r>
            <a:r>
              <a:rPr lang="en-GB" dirty="0"/>
              <a:t> </a:t>
            </a:r>
            <a:r>
              <a:rPr lang="en-GB" dirty="0" err="1"/>
              <a:t>koje</a:t>
            </a:r>
            <a:r>
              <a:rPr lang="en-GB" dirty="0"/>
              <a:t> </a:t>
            </a:r>
            <a:r>
              <a:rPr lang="en-GB" dirty="0" err="1"/>
              <a:t>gledaju</a:t>
            </a:r>
            <a:r>
              <a:rPr lang="en-GB" dirty="0"/>
              <a:t> </a:t>
            </a:r>
            <a:r>
              <a:rPr lang="en-GB" dirty="0" err="1"/>
              <a:t>korisnici</a:t>
            </a:r>
            <a:r>
              <a:rPr lang="en-GB" dirty="0"/>
              <a:t> </a:t>
            </a:r>
            <a:r>
              <a:rPr lang="en-GB" dirty="0" err="1"/>
              <a:t>na</a:t>
            </a:r>
            <a:r>
              <a:rPr lang="en-GB" dirty="0"/>
              <a:t> </a:t>
            </a:r>
            <a:r>
              <a:rPr lang="en-GB" dirty="0" err="1"/>
              <a:t>svojim</a:t>
            </a:r>
            <a:r>
              <a:rPr lang="en-GB" dirty="0"/>
              <a:t> </a:t>
            </a:r>
            <a:r>
              <a:rPr lang="en-GB" dirty="0" err="1"/>
              <a:t>računalima</a:t>
            </a:r>
            <a:r>
              <a:rPr lang="en-GB" dirty="0"/>
              <a:t>, </a:t>
            </a:r>
            <a:r>
              <a:rPr lang="en-GB" dirty="0" err="1"/>
              <a:t>kako</a:t>
            </a:r>
            <a:r>
              <a:rPr lang="en-GB" dirty="0"/>
              <a:t> bi se </a:t>
            </a:r>
            <a:r>
              <a:rPr lang="en-GB" dirty="0" err="1"/>
              <a:t>zaštitili</a:t>
            </a:r>
            <a:r>
              <a:rPr lang="en-GB" dirty="0"/>
              <a:t> od </a:t>
            </a:r>
            <a:r>
              <a:rPr lang="en-GB" dirty="0" err="1"/>
              <a:t>krađe</a:t>
            </a:r>
            <a:r>
              <a:rPr lang="en-GB" dirty="0"/>
              <a:t> </a:t>
            </a:r>
            <a:r>
              <a:rPr lang="en-GB" dirty="0" err="1"/>
              <a:t>podataka</a:t>
            </a:r>
            <a:r>
              <a:rPr lang="en-GB" dirty="0"/>
              <a:t>. </a:t>
            </a:r>
            <a:r>
              <a:rPr lang="en-GB" dirty="0" err="1"/>
              <a:t>Korisnici</a:t>
            </a:r>
            <a:r>
              <a:rPr lang="en-GB" dirty="0"/>
              <a:t> </a:t>
            </a:r>
            <a:r>
              <a:rPr lang="en-GB" dirty="0" err="1"/>
              <a:t>mogu</a:t>
            </a:r>
            <a:r>
              <a:rPr lang="en-GB" dirty="0"/>
              <a:t> </a:t>
            </a:r>
            <a:r>
              <a:rPr lang="en-GB" dirty="0" err="1"/>
              <a:t>koristiti</a:t>
            </a:r>
            <a:r>
              <a:rPr lang="en-GB" dirty="0"/>
              <a:t> </a:t>
            </a:r>
            <a:r>
              <a:rPr lang="en-GB" dirty="0" err="1"/>
              <a:t>računala</a:t>
            </a:r>
            <a:r>
              <a:rPr lang="en-GB" dirty="0"/>
              <a:t> u </a:t>
            </a:r>
            <a:r>
              <a:rPr lang="en-GB" dirty="0" err="1"/>
              <a:t>prostoru</a:t>
            </a:r>
            <a:r>
              <a:rPr lang="en-GB" dirty="0"/>
              <a:t> </a:t>
            </a:r>
            <a:r>
              <a:rPr lang="hr-HR" dirty="0"/>
              <a:t>ustanove</a:t>
            </a:r>
            <a:r>
              <a:rPr lang="en-GB" dirty="0"/>
              <a:t> za </a:t>
            </a:r>
            <a:r>
              <a:rPr lang="en-GB" dirty="0" err="1"/>
              <a:t>različite</a:t>
            </a:r>
            <a:r>
              <a:rPr lang="en-GB" dirty="0"/>
              <a:t> </a:t>
            </a:r>
            <a:r>
              <a:rPr lang="en-GB" dirty="0" err="1"/>
              <a:t>svrhe</a:t>
            </a:r>
            <a:r>
              <a:rPr lang="en-GB" dirty="0"/>
              <a:t> </a:t>
            </a:r>
            <a:r>
              <a:rPr lang="en-GB" dirty="0" err="1"/>
              <a:t>koje</a:t>
            </a:r>
            <a:r>
              <a:rPr lang="en-GB" dirty="0"/>
              <a:t> </a:t>
            </a:r>
            <a:r>
              <a:rPr lang="en-GB" dirty="0" err="1"/>
              <a:t>mogu</a:t>
            </a:r>
            <a:r>
              <a:rPr lang="en-GB" dirty="0"/>
              <a:t> </a:t>
            </a:r>
            <a:r>
              <a:rPr lang="en-GB" dirty="0" err="1"/>
              <a:t>uključivati</a:t>
            </a:r>
            <a:r>
              <a:rPr lang="en-GB" dirty="0"/>
              <a:t> </a:t>
            </a:r>
            <a:r>
              <a:rPr lang="en-GB" dirty="0" err="1"/>
              <a:t>upisivanje</a:t>
            </a:r>
            <a:r>
              <a:rPr lang="en-GB" dirty="0"/>
              <a:t> </a:t>
            </a:r>
            <a:r>
              <a:rPr lang="en-GB" dirty="0" err="1"/>
              <a:t>osobnih</a:t>
            </a:r>
            <a:r>
              <a:rPr lang="en-GB" dirty="0"/>
              <a:t> </a:t>
            </a:r>
            <a:r>
              <a:rPr lang="en-GB" dirty="0" err="1"/>
              <a:t>podataka</a:t>
            </a:r>
            <a:r>
              <a:rPr lang="en-GB" dirty="0"/>
              <a:t>. </a:t>
            </a:r>
            <a:r>
              <a:rPr lang="en-GB" dirty="0" err="1"/>
              <a:t>Korisnici</a:t>
            </a:r>
            <a:r>
              <a:rPr lang="en-GB" dirty="0"/>
              <a:t> </a:t>
            </a:r>
            <a:r>
              <a:rPr lang="en-GB" dirty="0" err="1"/>
              <a:t>imaju</a:t>
            </a:r>
            <a:r>
              <a:rPr lang="en-GB" dirty="0"/>
              <a:t> </a:t>
            </a:r>
            <a:r>
              <a:rPr lang="en-GB" dirty="0" err="1"/>
              <a:t>različite</a:t>
            </a:r>
            <a:r>
              <a:rPr lang="en-GB" dirty="0"/>
              <a:t> </a:t>
            </a:r>
            <a:r>
              <a:rPr lang="en-GB" dirty="0" err="1"/>
              <a:t>razine</a:t>
            </a:r>
            <a:r>
              <a:rPr lang="en-GB" dirty="0"/>
              <a:t> </a:t>
            </a:r>
            <a:r>
              <a:rPr lang="en-GB" dirty="0" err="1"/>
              <a:t>računalne</a:t>
            </a:r>
            <a:r>
              <a:rPr lang="en-GB" dirty="0"/>
              <a:t> </a:t>
            </a:r>
            <a:r>
              <a:rPr lang="en-GB" dirty="0" err="1"/>
              <a:t>pismenosti</a:t>
            </a:r>
            <a:r>
              <a:rPr lang="en-GB" dirty="0"/>
              <a:t>. </a:t>
            </a:r>
            <a:r>
              <a:rPr lang="en-GB" dirty="0" err="1"/>
              <a:t>Često</a:t>
            </a:r>
            <a:r>
              <a:rPr lang="en-GB" dirty="0"/>
              <a:t>, </a:t>
            </a:r>
            <a:r>
              <a:rPr lang="en-GB" dirty="0" err="1"/>
              <a:t>prije</a:t>
            </a:r>
            <a:r>
              <a:rPr lang="en-GB" dirty="0"/>
              <a:t> </a:t>
            </a:r>
            <a:r>
              <a:rPr lang="en-GB" dirty="0" err="1"/>
              <a:t>napuštanja</a:t>
            </a:r>
            <a:r>
              <a:rPr lang="en-GB" dirty="0"/>
              <a:t> </a:t>
            </a:r>
            <a:r>
              <a:rPr lang="en-GB" dirty="0" err="1"/>
              <a:t>računala</a:t>
            </a:r>
            <a:r>
              <a:rPr lang="en-GB" dirty="0"/>
              <a:t>, </a:t>
            </a:r>
            <a:r>
              <a:rPr lang="en-GB" dirty="0" err="1"/>
              <a:t>neće</a:t>
            </a:r>
            <a:r>
              <a:rPr lang="en-GB" dirty="0"/>
              <a:t> </a:t>
            </a:r>
            <a:r>
              <a:rPr lang="en-GB" dirty="0" err="1"/>
              <a:t>ukloniti</a:t>
            </a:r>
            <a:r>
              <a:rPr lang="en-GB" dirty="0"/>
              <a:t> </a:t>
            </a:r>
            <a:r>
              <a:rPr lang="en-GB" dirty="0" err="1"/>
              <a:t>svoje</a:t>
            </a:r>
            <a:r>
              <a:rPr lang="en-GB" dirty="0"/>
              <a:t> </a:t>
            </a:r>
            <a:r>
              <a:rPr lang="en-GB" dirty="0" err="1"/>
              <a:t>digitalne</a:t>
            </a:r>
            <a:r>
              <a:rPr lang="en-GB" dirty="0"/>
              <a:t> </a:t>
            </a:r>
            <a:r>
              <a:rPr lang="en-GB" dirty="0" err="1"/>
              <a:t>otiske</a:t>
            </a:r>
            <a:r>
              <a:rPr lang="en-GB" dirty="0"/>
              <a:t>, a </a:t>
            </a:r>
            <a:r>
              <a:rPr lang="en-GB" dirty="0" err="1"/>
              <a:t>njihove</a:t>
            </a:r>
            <a:r>
              <a:rPr lang="en-GB" dirty="0"/>
              <a:t> </a:t>
            </a:r>
            <a:r>
              <a:rPr lang="en-GB" dirty="0" err="1"/>
              <a:t>otvorene</a:t>
            </a:r>
            <a:r>
              <a:rPr lang="en-GB" dirty="0"/>
              <a:t> </a:t>
            </a:r>
            <a:r>
              <a:rPr lang="en-GB" dirty="0" err="1"/>
              <a:t>aplikacije</a:t>
            </a:r>
            <a:r>
              <a:rPr lang="en-GB" dirty="0"/>
              <a:t> s </a:t>
            </a:r>
            <a:r>
              <a:rPr lang="en-GB" dirty="0" err="1"/>
              <a:t>osobnim</a:t>
            </a:r>
            <a:r>
              <a:rPr lang="en-GB" dirty="0"/>
              <a:t> </a:t>
            </a:r>
            <a:r>
              <a:rPr lang="en-GB" dirty="0" err="1"/>
              <a:t>podacima</a:t>
            </a:r>
            <a:r>
              <a:rPr lang="en-GB" dirty="0"/>
              <a:t> </a:t>
            </a:r>
            <a:r>
              <a:rPr lang="en-GB" dirty="0" err="1"/>
              <a:t>mogu</a:t>
            </a:r>
            <a:r>
              <a:rPr lang="en-GB" dirty="0"/>
              <a:t> </a:t>
            </a:r>
            <a:r>
              <a:rPr lang="en-GB" dirty="0" err="1"/>
              <a:t>nepažnjom</a:t>
            </a:r>
            <a:r>
              <a:rPr lang="en-GB" dirty="0"/>
              <a:t> </a:t>
            </a:r>
            <a:r>
              <a:rPr lang="en-GB" dirty="0" err="1"/>
              <a:t>ili</a:t>
            </a:r>
            <a:r>
              <a:rPr lang="en-GB" dirty="0"/>
              <a:t> </a:t>
            </a:r>
            <a:r>
              <a:rPr lang="en-GB" dirty="0" err="1"/>
              <a:t>neznanjem</a:t>
            </a:r>
            <a:r>
              <a:rPr lang="en-GB" dirty="0"/>
              <a:t> </a:t>
            </a:r>
            <a:r>
              <a:rPr lang="en-GB" dirty="0" err="1"/>
              <a:t>ostati</a:t>
            </a:r>
            <a:r>
              <a:rPr lang="en-GB" dirty="0"/>
              <a:t> </a:t>
            </a:r>
            <a:r>
              <a:rPr lang="en-GB" dirty="0" err="1"/>
              <a:t>dostupni</a:t>
            </a:r>
            <a:r>
              <a:rPr lang="en-GB" dirty="0"/>
              <a:t> </a:t>
            </a:r>
            <a:r>
              <a:rPr lang="en-GB" dirty="0" err="1"/>
              <a:t>drugim</a:t>
            </a:r>
            <a:r>
              <a:rPr lang="en-GB" dirty="0"/>
              <a:t> </a:t>
            </a:r>
            <a:r>
              <a:rPr lang="en-GB" dirty="0" err="1"/>
              <a:t>korisnicima</a:t>
            </a:r>
            <a:r>
              <a:rPr lang="en-GB" dirty="0"/>
              <a:t>. </a:t>
            </a:r>
            <a:r>
              <a:rPr lang="en-GB" dirty="0" err="1"/>
              <a:t>Više</a:t>
            </a:r>
            <a:r>
              <a:rPr lang="en-GB" dirty="0"/>
              <a:t> je </a:t>
            </a:r>
            <a:r>
              <a:rPr lang="en-GB" dirty="0" err="1"/>
              <a:t>načina</a:t>
            </a:r>
            <a:r>
              <a:rPr lang="en-GB" dirty="0"/>
              <a:t> </a:t>
            </a:r>
            <a:r>
              <a:rPr lang="en-GB" dirty="0" err="1"/>
              <a:t>zaštite</a:t>
            </a:r>
            <a:r>
              <a:rPr lang="en-GB" dirty="0"/>
              <a:t> </a:t>
            </a:r>
            <a:r>
              <a:rPr lang="en-GB" dirty="0" err="1"/>
              <a:t>korisničkih</a:t>
            </a:r>
            <a:r>
              <a:rPr lang="en-GB" dirty="0"/>
              <a:t> </a:t>
            </a:r>
            <a:r>
              <a:rPr lang="en-GB" dirty="0" err="1"/>
              <a:t>računala</a:t>
            </a:r>
            <a:r>
              <a:rPr lang="en-GB" dirty="0"/>
              <a:t>.</a:t>
            </a:r>
            <a:endParaRPr dirty="0"/>
          </a:p>
          <a:p>
            <a:pPr marL="0" lvl="0" indent="0" algn="l" rtl="0">
              <a:spcBef>
                <a:spcPts val="0"/>
              </a:spcBef>
              <a:spcAft>
                <a:spcPts val="0"/>
              </a:spcAft>
              <a:buNone/>
            </a:pPr>
            <a:r>
              <a:rPr lang="en-GB" dirty="0" err="1"/>
              <a:t>Moguća</a:t>
            </a:r>
            <a:r>
              <a:rPr lang="en-GB" dirty="0"/>
              <a:t> </a:t>
            </a:r>
            <a:r>
              <a:rPr lang="en-GB" dirty="0" err="1"/>
              <a:t>rješenja</a:t>
            </a:r>
            <a:r>
              <a:rPr lang="en-GB" dirty="0"/>
              <a:t> </a:t>
            </a:r>
            <a:r>
              <a:rPr lang="en-GB" dirty="0" err="1"/>
              <a:t>su</a:t>
            </a:r>
            <a:r>
              <a:rPr lang="en-GB" dirty="0"/>
              <a:t> </a:t>
            </a:r>
            <a:r>
              <a:rPr lang="en-GB" dirty="0" err="1"/>
              <a:t>korištenje</a:t>
            </a:r>
            <a:r>
              <a:rPr lang="en-GB" dirty="0"/>
              <a:t> </a:t>
            </a:r>
            <a:r>
              <a:rPr lang="en-GB" dirty="0" err="1"/>
              <a:t>raznih</a:t>
            </a:r>
            <a:r>
              <a:rPr lang="en-GB" dirty="0"/>
              <a:t> </a:t>
            </a:r>
            <a:r>
              <a:rPr lang="en-GB" dirty="0" err="1"/>
              <a:t>aplikacija</a:t>
            </a:r>
            <a:r>
              <a:rPr lang="en-GB" dirty="0"/>
              <a:t> </a:t>
            </a:r>
            <a:r>
              <a:rPr lang="en-GB" dirty="0" err="1"/>
              <a:t>ili</a:t>
            </a:r>
            <a:r>
              <a:rPr lang="en-GB" dirty="0"/>
              <a:t> </a:t>
            </a:r>
            <a:r>
              <a:rPr lang="en-GB" dirty="0" err="1"/>
              <a:t>postavke</a:t>
            </a:r>
            <a:r>
              <a:rPr lang="en-GB" dirty="0"/>
              <a:t> </a:t>
            </a:r>
            <a:r>
              <a:rPr lang="en-GB" dirty="0" err="1"/>
              <a:t>na</a:t>
            </a:r>
            <a:r>
              <a:rPr lang="en-GB" dirty="0"/>
              <a:t> </a:t>
            </a:r>
            <a:r>
              <a:rPr lang="en-GB" dirty="0" err="1"/>
              <a:t>računalu</a:t>
            </a:r>
            <a:r>
              <a:rPr lang="en-GB" dirty="0"/>
              <a:t> za </a:t>
            </a:r>
            <a:r>
              <a:rPr lang="en-GB" dirty="0" err="1"/>
              <a:t>automatsko</a:t>
            </a:r>
            <a:r>
              <a:rPr lang="en-GB" dirty="0"/>
              <a:t> </a:t>
            </a:r>
            <a:r>
              <a:rPr lang="en-GB" dirty="0" err="1"/>
              <a:t>brisanje</a:t>
            </a:r>
            <a:r>
              <a:rPr lang="en-GB" dirty="0"/>
              <a:t> </a:t>
            </a:r>
            <a:r>
              <a:rPr lang="en-GB" dirty="0" err="1"/>
              <a:t>povijesti</a:t>
            </a:r>
            <a:r>
              <a:rPr lang="en-GB" dirty="0"/>
              <a:t> </a:t>
            </a:r>
            <a:r>
              <a:rPr lang="en-GB" dirty="0" err="1"/>
              <a:t>pregledavanja</a:t>
            </a:r>
            <a:r>
              <a:rPr lang="en-GB" dirty="0"/>
              <a:t> </a:t>
            </a:r>
            <a:r>
              <a:rPr lang="en-GB" dirty="0" err="1"/>
              <a:t>interneta</a:t>
            </a:r>
            <a:r>
              <a:rPr lang="en-GB" dirty="0"/>
              <a:t> </a:t>
            </a:r>
            <a:r>
              <a:rPr lang="en-GB" dirty="0" err="1"/>
              <a:t>na</a:t>
            </a:r>
            <a:r>
              <a:rPr lang="en-GB" dirty="0"/>
              <a:t> </a:t>
            </a:r>
            <a:r>
              <a:rPr lang="en-GB" dirty="0" err="1"/>
              <a:t>unaprijed</a:t>
            </a:r>
            <a:r>
              <a:rPr lang="en-GB" dirty="0"/>
              <a:t> </a:t>
            </a:r>
            <a:r>
              <a:rPr lang="en-GB" dirty="0" err="1"/>
              <a:t>određeno</a:t>
            </a:r>
            <a:r>
              <a:rPr lang="en-GB" dirty="0"/>
              <a:t> </a:t>
            </a:r>
            <a:r>
              <a:rPr lang="en-GB" dirty="0" err="1"/>
              <a:t>vrijeme</a:t>
            </a:r>
            <a:r>
              <a:rPr lang="en-GB" dirty="0"/>
              <a:t>. </a:t>
            </a:r>
            <a:r>
              <a:rPr lang="en-GB" dirty="0" err="1"/>
              <a:t>Moguće</a:t>
            </a:r>
            <a:r>
              <a:rPr lang="en-GB" dirty="0"/>
              <a:t> je </a:t>
            </a:r>
            <a:r>
              <a:rPr lang="en-GB" dirty="0" err="1"/>
              <a:t>osigurati</a:t>
            </a:r>
            <a:r>
              <a:rPr lang="en-GB" dirty="0"/>
              <a:t> </a:t>
            </a:r>
            <a:r>
              <a:rPr lang="en-GB" dirty="0" err="1"/>
              <a:t>kroz</a:t>
            </a:r>
            <a:r>
              <a:rPr lang="en-GB" dirty="0"/>
              <a:t> </a:t>
            </a:r>
            <a:r>
              <a:rPr lang="en-GB" dirty="0" err="1"/>
              <a:t>Windowse</a:t>
            </a:r>
            <a:r>
              <a:rPr lang="en-GB" dirty="0"/>
              <a:t> da se </a:t>
            </a:r>
            <a:r>
              <a:rPr lang="en-GB" dirty="0" err="1"/>
              <a:t>nakon</a:t>
            </a:r>
            <a:r>
              <a:rPr lang="en-GB" dirty="0"/>
              <a:t> </a:t>
            </a:r>
            <a:r>
              <a:rPr lang="en-GB" dirty="0" err="1"/>
              <a:t>svake</a:t>
            </a:r>
            <a:r>
              <a:rPr lang="en-GB" dirty="0"/>
              <a:t> </a:t>
            </a:r>
            <a:r>
              <a:rPr lang="en-GB" dirty="0" err="1"/>
              <a:t>upotrebe</a:t>
            </a:r>
            <a:r>
              <a:rPr lang="en-GB" dirty="0"/>
              <a:t> </a:t>
            </a:r>
            <a:r>
              <a:rPr lang="en-GB" dirty="0" err="1"/>
              <a:t>podaci</a:t>
            </a:r>
            <a:r>
              <a:rPr lang="en-GB" dirty="0"/>
              <a:t> </a:t>
            </a:r>
            <a:r>
              <a:rPr lang="en-GB" dirty="0" err="1"/>
              <a:t>računa</a:t>
            </a:r>
            <a:r>
              <a:rPr lang="en-GB" dirty="0"/>
              <a:t> za </a:t>
            </a:r>
            <a:r>
              <a:rPr lang="en-GB" dirty="0" err="1"/>
              <a:t>goste</a:t>
            </a:r>
            <a:r>
              <a:rPr lang="en-GB" dirty="0"/>
              <a:t> </a:t>
            </a:r>
            <a:r>
              <a:rPr lang="en-GB" dirty="0" err="1"/>
              <a:t>obrišu</a:t>
            </a:r>
            <a:r>
              <a:rPr lang="en-GB" dirty="0"/>
              <a:t> </a:t>
            </a:r>
            <a:r>
              <a:rPr lang="en-GB" dirty="0" err="1"/>
              <a:t>i</a:t>
            </a:r>
            <a:r>
              <a:rPr lang="en-GB" dirty="0"/>
              <a:t> </a:t>
            </a:r>
            <a:r>
              <a:rPr lang="en-GB" dirty="0" err="1"/>
              <a:t>vrate</a:t>
            </a:r>
            <a:r>
              <a:rPr lang="en-GB" dirty="0"/>
              <a:t> u </a:t>
            </a:r>
            <a:r>
              <a:rPr lang="en-GB" dirty="0" err="1"/>
              <a:t>početno</a:t>
            </a:r>
            <a:r>
              <a:rPr lang="en-GB" dirty="0"/>
              <a:t> </a:t>
            </a:r>
            <a:r>
              <a:rPr lang="en-GB" dirty="0" err="1"/>
              <a:t>stanje</a:t>
            </a:r>
            <a:r>
              <a:rPr lang="en-GB" dirty="0"/>
              <a:t>.</a:t>
            </a:r>
            <a:endParaRPr dirty="0"/>
          </a:p>
          <a:p>
            <a:pPr marL="0" marR="0" lvl="0" indent="0" algn="l" rtl="0">
              <a:lnSpc>
                <a:spcPct val="100000"/>
              </a:lnSpc>
              <a:spcBef>
                <a:spcPts val="0"/>
              </a:spcBef>
              <a:spcAft>
                <a:spcPts val="0"/>
              </a:spcAft>
              <a:buClr>
                <a:schemeClr val="dk1"/>
              </a:buClr>
              <a:buSzPts val="1200"/>
              <a:buFont typeface="Calibri"/>
              <a:buNone/>
            </a:pPr>
            <a:r>
              <a:rPr lang="en-GB" dirty="0" err="1"/>
              <a:t>Treba</a:t>
            </a:r>
            <a:r>
              <a:rPr lang="en-GB" dirty="0"/>
              <a:t> </a:t>
            </a:r>
            <a:r>
              <a:rPr lang="en-GB" dirty="0" err="1"/>
              <a:t>obratiti</a:t>
            </a:r>
            <a:r>
              <a:rPr lang="en-GB" dirty="0"/>
              <a:t> </a:t>
            </a:r>
            <a:r>
              <a:rPr lang="en-GB" dirty="0" err="1"/>
              <a:t>pažnju</a:t>
            </a:r>
            <a:r>
              <a:rPr lang="en-GB" dirty="0"/>
              <a:t> </a:t>
            </a:r>
            <a:r>
              <a:rPr lang="en-GB" dirty="0" err="1"/>
              <a:t>i</a:t>
            </a:r>
            <a:r>
              <a:rPr lang="en-GB" dirty="0"/>
              <a:t> </a:t>
            </a:r>
            <a:r>
              <a:rPr lang="en-GB" dirty="0" err="1"/>
              <a:t>na</a:t>
            </a:r>
            <a:r>
              <a:rPr lang="en-GB" dirty="0"/>
              <a:t> </a:t>
            </a:r>
            <a:r>
              <a:rPr lang="en-GB" dirty="0" err="1"/>
              <a:t>printere</a:t>
            </a:r>
            <a:r>
              <a:rPr lang="en-GB" dirty="0"/>
              <a:t> </a:t>
            </a:r>
            <a:r>
              <a:rPr lang="en-GB" dirty="0" err="1"/>
              <a:t>namijenjene</a:t>
            </a:r>
            <a:r>
              <a:rPr lang="en-GB" dirty="0"/>
              <a:t> </a:t>
            </a:r>
            <a:r>
              <a:rPr lang="en-GB" dirty="0" err="1"/>
              <a:t>korisnicima</a:t>
            </a:r>
            <a:r>
              <a:rPr lang="en-GB" dirty="0"/>
              <a:t>. </a:t>
            </a:r>
            <a:r>
              <a:rPr lang="en-GB" dirty="0" err="1"/>
              <a:t>Često</a:t>
            </a:r>
            <a:r>
              <a:rPr lang="en-GB" dirty="0"/>
              <a:t> se </a:t>
            </a:r>
            <a:r>
              <a:rPr lang="en-GB" dirty="0" err="1"/>
              <a:t>događa</a:t>
            </a:r>
            <a:r>
              <a:rPr lang="en-GB" dirty="0"/>
              <a:t> da </a:t>
            </a:r>
            <a:r>
              <a:rPr lang="en-GB" dirty="0" err="1"/>
              <a:t>korisnici</a:t>
            </a:r>
            <a:r>
              <a:rPr lang="en-GB" dirty="0"/>
              <a:t> </a:t>
            </a:r>
            <a:r>
              <a:rPr lang="en-GB" dirty="0" err="1"/>
              <a:t>ispisuju</a:t>
            </a:r>
            <a:r>
              <a:rPr lang="en-GB" dirty="0"/>
              <a:t> </a:t>
            </a:r>
            <a:r>
              <a:rPr lang="en-GB" dirty="0" err="1"/>
              <a:t>dokumente</a:t>
            </a:r>
            <a:r>
              <a:rPr lang="en-GB" dirty="0"/>
              <a:t> koji </a:t>
            </a:r>
            <a:r>
              <a:rPr lang="en-GB" dirty="0" err="1"/>
              <a:t>sadrže</a:t>
            </a:r>
            <a:r>
              <a:rPr lang="en-GB" dirty="0"/>
              <a:t> </a:t>
            </a:r>
            <a:r>
              <a:rPr lang="en-GB" dirty="0" err="1"/>
              <a:t>osobne</a:t>
            </a:r>
            <a:r>
              <a:rPr lang="en-GB" dirty="0"/>
              <a:t> </a:t>
            </a:r>
            <a:r>
              <a:rPr lang="en-GB" dirty="0" err="1"/>
              <a:t>podatke</a:t>
            </a:r>
            <a:r>
              <a:rPr lang="en-GB" dirty="0"/>
              <a:t>, u </a:t>
            </a:r>
            <a:r>
              <a:rPr lang="en-GB" dirty="0" err="1"/>
              <a:t>nekim</a:t>
            </a:r>
            <a:r>
              <a:rPr lang="en-GB" dirty="0"/>
              <a:t> </a:t>
            </a:r>
            <a:r>
              <a:rPr lang="en-GB" dirty="0" err="1"/>
              <a:t>slučajevima</a:t>
            </a:r>
            <a:r>
              <a:rPr lang="en-GB" dirty="0"/>
              <a:t> </a:t>
            </a:r>
            <a:r>
              <a:rPr lang="en-GB" dirty="0" err="1"/>
              <a:t>i</a:t>
            </a:r>
            <a:r>
              <a:rPr lang="en-GB" dirty="0"/>
              <a:t> </a:t>
            </a:r>
            <a:r>
              <a:rPr lang="en-GB" dirty="0" err="1"/>
              <a:t>osjetljive</a:t>
            </a:r>
            <a:r>
              <a:rPr lang="en-GB" dirty="0"/>
              <a:t> </a:t>
            </a:r>
            <a:r>
              <a:rPr lang="en-GB" dirty="0" err="1"/>
              <a:t>podatke</a:t>
            </a:r>
            <a:r>
              <a:rPr lang="en-GB" dirty="0"/>
              <a:t> </a:t>
            </a:r>
            <a:r>
              <a:rPr lang="en-GB" dirty="0" err="1"/>
              <a:t>poput</a:t>
            </a:r>
            <a:r>
              <a:rPr lang="en-GB" dirty="0"/>
              <a:t> </a:t>
            </a:r>
            <a:r>
              <a:rPr lang="en-GB" dirty="0" err="1"/>
              <a:t>zdravstvenih</a:t>
            </a:r>
            <a:r>
              <a:rPr lang="en-GB" dirty="0"/>
              <a:t> </a:t>
            </a:r>
            <a:r>
              <a:rPr lang="en-GB" dirty="0" err="1"/>
              <a:t>podataka</a:t>
            </a:r>
            <a:r>
              <a:rPr lang="en-GB" dirty="0"/>
              <a:t>, </a:t>
            </a:r>
            <a:r>
              <a:rPr lang="en-GB" dirty="0" err="1"/>
              <a:t>financijskih</a:t>
            </a:r>
            <a:r>
              <a:rPr lang="en-GB" dirty="0"/>
              <a:t>, </a:t>
            </a:r>
            <a:r>
              <a:rPr lang="en-GB" dirty="0" err="1"/>
              <a:t>vjerskih</a:t>
            </a:r>
            <a:r>
              <a:rPr lang="en-GB" dirty="0"/>
              <a:t> </a:t>
            </a:r>
            <a:r>
              <a:rPr lang="en-GB" dirty="0" err="1"/>
              <a:t>i</a:t>
            </a:r>
            <a:r>
              <a:rPr lang="en-GB" dirty="0"/>
              <a:t> </a:t>
            </a:r>
            <a:r>
              <a:rPr lang="en-GB" dirty="0" err="1"/>
              <a:t>sindikalnih</a:t>
            </a:r>
            <a:r>
              <a:rPr lang="en-GB" dirty="0"/>
              <a:t>. </a:t>
            </a:r>
            <a:r>
              <a:rPr lang="en-GB" dirty="0" err="1"/>
              <a:t>Potrebno</a:t>
            </a:r>
            <a:r>
              <a:rPr lang="en-GB" dirty="0"/>
              <a:t> je </a:t>
            </a:r>
            <a:r>
              <a:rPr lang="en-GB" dirty="0" err="1"/>
              <a:t>uspostaviti</a:t>
            </a:r>
            <a:r>
              <a:rPr lang="en-GB" dirty="0"/>
              <a:t> </a:t>
            </a:r>
            <a:r>
              <a:rPr lang="en-GB" dirty="0" err="1"/>
              <a:t>mjere</a:t>
            </a:r>
            <a:r>
              <a:rPr lang="en-GB" dirty="0"/>
              <a:t> za </a:t>
            </a:r>
            <a:r>
              <a:rPr lang="en-GB" dirty="0" err="1"/>
              <a:t>sprječavanje</a:t>
            </a:r>
            <a:r>
              <a:rPr lang="en-GB" dirty="0"/>
              <a:t> </a:t>
            </a:r>
            <a:r>
              <a:rPr lang="en-GB" dirty="0" err="1"/>
              <a:t>pristupa</a:t>
            </a:r>
            <a:r>
              <a:rPr lang="en-GB" dirty="0"/>
              <a:t> </a:t>
            </a:r>
            <a:r>
              <a:rPr lang="en-GB" dirty="0" err="1"/>
              <a:t>neovlaštenih</a:t>
            </a:r>
            <a:r>
              <a:rPr lang="en-GB" dirty="0"/>
              <a:t> </a:t>
            </a:r>
            <a:r>
              <a:rPr lang="en-GB" dirty="0" err="1"/>
              <a:t>osoba</a:t>
            </a:r>
            <a:r>
              <a:rPr lang="en-GB" dirty="0"/>
              <a:t> </a:t>
            </a:r>
            <a:r>
              <a:rPr lang="en-GB" dirty="0" err="1"/>
              <a:t>tijekom</a:t>
            </a:r>
            <a:r>
              <a:rPr lang="en-GB" dirty="0"/>
              <a:t> </a:t>
            </a:r>
            <a:r>
              <a:rPr lang="en-GB" dirty="0" err="1"/>
              <a:t>obrade</a:t>
            </a:r>
            <a:r>
              <a:rPr lang="en-GB" dirty="0"/>
              <a:t> </a:t>
            </a:r>
            <a:r>
              <a:rPr lang="en-GB" dirty="0" err="1"/>
              <a:t>i</a:t>
            </a:r>
            <a:r>
              <a:rPr lang="en-GB" dirty="0"/>
              <a:t> </a:t>
            </a:r>
            <a:r>
              <a:rPr lang="en-GB" dirty="0" err="1"/>
              <a:t>vremena</a:t>
            </a:r>
            <a:r>
              <a:rPr lang="en-GB" dirty="0"/>
              <a:t> </a:t>
            </a:r>
            <a:r>
              <a:rPr lang="en-GB" dirty="0" err="1"/>
              <a:t>nakon</a:t>
            </a:r>
            <a:r>
              <a:rPr lang="en-GB" dirty="0"/>
              <a:t> </a:t>
            </a:r>
            <a:r>
              <a:rPr lang="en-GB" dirty="0" err="1"/>
              <a:t>nje</a:t>
            </a:r>
            <a:r>
              <a:rPr lang="en-GB"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65" name="Google Shape;365;p4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00000"/>
              </a:lnSpc>
              <a:spcBef>
                <a:spcPts val="0"/>
              </a:spcBef>
              <a:buFont typeface="+mj-lt"/>
              <a:buAutoNum type="arabicPeriod"/>
            </a:pPr>
            <a:r>
              <a:rPr lang="hr-HR" sz="1200" dirty="0">
                <a:solidFill>
                  <a:schemeClr val="accent6">
                    <a:lumMod val="50000"/>
                  </a:schemeClr>
                </a:solidFill>
              </a:rPr>
              <a:t>Zakon o visokom obrazovanju i znanstvenoj djelatnosti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hr-HR" sz="1200" dirty="0">
                <a:solidFill>
                  <a:schemeClr val="accent6">
                    <a:lumMod val="50000"/>
                  </a:schemeClr>
                </a:solidFill>
              </a:rPr>
              <a:t>Zakon o knjižnicama i knjižničnoj djelatnosti</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pl-PL" sz="1200" dirty="0"/>
              <a:t>Zakon o obrazovanju odraslih </a:t>
            </a:r>
            <a:endParaRPr lang="hr-HR" dirty="0"/>
          </a:p>
        </p:txBody>
      </p:sp>
      <p:sp>
        <p:nvSpPr>
          <p:cNvPr id="4" name="Slide Number Placeholder 3"/>
          <p:cNvSpPr>
            <a:spLocks noGrp="1"/>
          </p:cNvSpPr>
          <p:nvPr>
            <p:ph type="sldNum" sz="quarter" idx="5"/>
          </p:nvPr>
        </p:nvSpPr>
        <p:spPr/>
        <p:txBody>
          <a:bodyPr/>
          <a:lstStyle/>
          <a:p>
            <a:fld id="{B5128E75-F0A9-4275-9183-38630757BA03}" type="slidenum">
              <a:rPr lang="en-US" smtClean="0"/>
              <a:pPr/>
              <a:t>2</a:t>
            </a:fld>
            <a:endParaRPr lang="en-US"/>
          </a:p>
        </p:txBody>
      </p:sp>
    </p:spTree>
    <p:extLst>
      <p:ext uri="{BB962C8B-B14F-4D97-AF65-F5344CB8AC3E}">
        <p14:creationId xmlns:p14="http://schemas.microsoft.com/office/powerpoint/2010/main" val="2382799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hr-HR" b="0" i="0" dirty="0">
                <a:solidFill>
                  <a:srgbClr val="666666"/>
                </a:solidFill>
                <a:effectLst/>
                <a:latin typeface="Open Sans" panose="020B0606030504020204" pitchFamily="34" charset="0"/>
              </a:rPr>
              <a:t>Fizička ili pravna osoba, tijelo javne vlasti, agencija ili drugo tijelo koje samo ili zajedno s drugima određuje svrhe i sredstva obrade osobnih podataka (članak 4. Opće uredbe o zaštiti podataka).</a:t>
            </a:r>
          </a:p>
          <a:p>
            <a:pPr algn="l" fontAlgn="base"/>
            <a:r>
              <a:rPr lang="hr-HR" b="0" i="0" dirty="0">
                <a:solidFill>
                  <a:srgbClr val="666666"/>
                </a:solidFill>
                <a:effectLst/>
                <a:latin typeface="Open Sans" panose="020B0606030504020204" pitchFamily="34" charset="0"/>
              </a:rPr>
              <a:t>U odgojno obrazovnom sustavu:</a:t>
            </a:r>
          </a:p>
          <a:p>
            <a:pPr marL="0" marR="0" lvl="0" indent="0" algn="l" defTabSz="914400" rtl="0" eaLnBrk="1" fontAlgn="base" latinLnBrk="0" hangingPunct="1">
              <a:lnSpc>
                <a:spcPct val="100000"/>
              </a:lnSpc>
              <a:spcBef>
                <a:spcPts val="0"/>
              </a:spcBef>
              <a:spcAft>
                <a:spcPts val="0"/>
              </a:spcAft>
              <a:buClrTx/>
              <a:buSzTx/>
              <a:buFontTx/>
              <a:buNone/>
              <a:tabLst/>
              <a:defRPr/>
            </a:pPr>
            <a:r>
              <a:rPr lang="hr-HR" b="0" i="0" dirty="0">
                <a:solidFill>
                  <a:srgbClr val="666666"/>
                </a:solidFill>
                <a:effectLst/>
                <a:latin typeface="Open Sans" panose="020B0606030504020204" pitchFamily="34" charset="0"/>
              </a:rPr>
              <a:t>Fakultet, visoka škola, istraživački institut obrađuje osobne podatke studenata, zaposlenika, polaznika poslijediplomskih studija i programa cjeloživotnog obrazovanja kao i svih drugih osoba koje posjećuju te ustanove</a:t>
            </a:r>
          </a:p>
          <a:p>
            <a:pPr algn="l" fontAlgn="base"/>
            <a:endParaRPr lang="hr-HR" b="0" i="0" dirty="0">
              <a:solidFill>
                <a:srgbClr val="666666"/>
              </a:solidFill>
              <a:effectLst/>
              <a:latin typeface="Open Sans" panose="020B0606030504020204" pitchFamily="34" charset="0"/>
            </a:endParaRPr>
          </a:p>
          <a:p>
            <a:pPr algn="l" fontAlgn="base"/>
            <a:endParaRPr lang="hr-HR" b="0" i="0" dirty="0">
              <a:solidFill>
                <a:srgbClr val="666666"/>
              </a:solidFill>
              <a:effectLst/>
              <a:latin typeface="Open Sans" panose="020B0606030504020204" pitchFamily="34" charset="0"/>
            </a:endParaRPr>
          </a:p>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5</a:t>
            </a:fld>
            <a:endParaRPr lang="hr-HR"/>
          </a:p>
        </p:txBody>
      </p:sp>
    </p:spTree>
    <p:extLst>
      <p:ext uri="{BB962C8B-B14F-4D97-AF65-F5344CB8AC3E}">
        <p14:creationId xmlns:p14="http://schemas.microsoft.com/office/powerpoint/2010/main" val="2148812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a:t>Organizacije koje temeljem pravnih obveza (propisa) ili ugovora nude usluge potpore radu obrazovnih institucija. </a:t>
            </a:r>
          </a:p>
        </p:txBody>
      </p:sp>
      <p:sp>
        <p:nvSpPr>
          <p:cNvPr id="4" name="Slide Number Placeholder 3"/>
          <p:cNvSpPr>
            <a:spLocks noGrp="1"/>
          </p:cNvSpPr>
          <p:nvPr>
            <p:ph type="sldNum" sz="quarter" idx="5"/>
          </p:nvPr>
        </p:nvSpPr>
        <p:spPr/>
        <p:txBody>
          <a:bodyPr/>
          <a:lstStyle/>
          <a:p>
            <a:fld id="{8F8C42C3-A5D7-4DEA-BCF8-D098411B5AF7}" type="slidenum">
              <a:rPr lang="hr-HR" smtClean="0"/>
              <a:t>6</a:t>
            </a:fld>
            <a:endParaRPr lang="hr-HR"/>
          </a:p>
        </p:txBody>
      </p:sp>
    </p:spTree>
    <p:extLst>
      <p:ext uri="{BB962C8B-B14F-4D97-AF65-F5344CB8AC3E}">
        <p14:creationId xmlns:p14="http://schemas.microsoft.com/office/powerpoint/2010/main" val="3338159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a:t>Ne postoje ograničenja vrste subjekta koji može djelovati kao voditelj obrade, ali u praksi je to obično organizacija kao cjelina, a ne pojedinac. O ključnim elementima obrade odlučuje voditelj obrade. Voditelja se može definirati zakonom ili proizaći iz ispitivanja činjenica ili okolnosti slučaja. Uvjeti ugovora mogu pomoći u identificiranju voditelja obrade u mnogim slučajevima, ali nisu uvijek presudni.</a:t>
            </a:r>
          </a:p>
          <a:p>
            <a:endParaRPr lang="hr-HR" dirty="0"/>
          </a:p>
          <a:p>
            <a:r>
              <a:rPr lang="hr-HR" dirty="0"/>
              <a:t>Izvršitelj obrade je fizička ili pravna osoba, javno tijelo, agencija ili drugo tijelo koje obrađuje osobne podatke u ime voditelja obrade. </a:t>
            </a:r>
          </a:p>
          <a:p>
            <a:endParaRPr lang="hr-HR" dirty="0"/>
          </a:p>
          <a:p>
            <a:r>
              <a:rPr lang="hr-HR" b="1" dirty="0"/>
              <a:t>Dva su osnovna uvjeta za ispunjavanje uvjeta za izvršitelja obrade: da je subjekt odvojen od voditelja obrade i da obrađuje osobne podatke u ime voditelja obrade.</a:t>
            </a:r>
          </a:p>
          <a:p>
            <a:endParaRPr lang="hr-HR" dirty="0"/>
          </a:p>
        </p:txBody>
      </p:sp>
      <p:sp>
        <p:nvSpPr>
          <p:cNvPr id="4" name="Slide Number Placeholder 3"/>
          <p:cNvSpPr>
            <a:spLocks noGrp="1"/>
          </p:cNvSpPr>
          <p:nvPr>
            <p:ph type="sldNum" sz="quarter" idx="5"/>
          </p:nvPr>
        </p:nvSpPr>
        <p:spPr/>
        <p:txBody>
          <a:bodyPr/>
          <a:lstStyle/>
          <a:p>
            <a:fld id="{B5128E75-F0A9-4275-9183-38630757BA03}" type="slidenum">
              <a:rPr lang="en-US" smtClean="0"/>
              <a:pPr/>
              <a:t>7</a:t>
            </a:fld>
            <a:endParaRPr lang="en-US"/>
          </a:p>
        </p:txBody>
      </p:sp>
    </p:spTree>
    <p:extLst>
      <p:ext uri="{BB962C8B-B14F-4D97-AF65-F5344CB8AC3E}">
        <p14:creationId xmlns:p14="http://schemas.microsoft.com/office/powerpoint/2010/main" val="1897500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8F8C42C3-A5D7-4DEA-BCF8-D098411B5AF7}" type="slidenum">
              <a:rPr lang="hr-HR" smtClean="0"/>
              <a:t>8</a:t>
            </a:fld>
            <a:endParaRPr lang="hr-HR"/>
          </a:p>
        </p:txBody>
      </p:sp>
    </p:spTree>
    <p:extLst>
      <p:ext uri="{BB962C8B-B14F-4D97-AF65-F5344CB8AC3E}">
        <p14:creationId xmlns:p14="http://schemas.microsoft.com/office/powerpoint/2010/main" val="19478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hr-HR" dirty="0"/>
              <a:t>Čl.52.7. Zakona o predškolskom odgoju i obrazovanju - „Podaci iz e-Vrtića moraju biti zaštićeni od zlouporabe, uništenja, gubitka, neovlaštenih promjena ili pristupa, u skladu s odredbama propisa kojim se uređuje zaštita osobnih podataka”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dirty="0"/>
              <a:t>Čl. 11. i čl. 12  Pravilnika o e-Matici - „</a:t>
            </a:r>
            <a:r>
              <a:rPr lang="hr-HR" b="0" i="0" dirty="0">
                <a:solidFill>
                  <a:srgbClr val="000000"/>
                </a:solidFill>
                <a:effectLst/>
                <a:latin typeface="Minion Pro"/>
              </a:rPr>
              <a:t>Pristup podacima, unos podataka i razine uvida u podatke pohranjene u Upisniku ustanova, Evidenciji odgojno-obrazovnoga rada, Upisniku učenika i Upisniku djelatnika dopušten je samo ovlaštenim djelatnicima ustanove, ovlaštenim djelatnicima Ministarstva te ovlaštenim osobama zaduženima za održavanje i razvoj sustava te korisničku potporu. Ovlaštene osobe koje pristupaju ili izmjenjuju podatke pohranjene u e-Matici obvezuju se rukovati tim podacima sukladno zakonskim propisima te ih ne zloupotrebljavati. Podaci se mogu davati trećim stranama samo na način opisan u članku 12. Pravilnika.”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b="0" i="0" dirty="0">
                <a:solidFill>
                  <a:srgbClr val="000000"/>
                </a:solidFill>
                <a:effectLst/>
                <a:latin typeface="Minion Pro"/>
              </a:rPr>
              <a:t>Čl. 9. st.2 i 3 - Prikupljeni osobni podaci vodit će se u skladu s propisima o zaštiti osobnih podatka, (3) Pristup osobnim podacima iz evidencija podataka u visokom obrazovanju reguliran je propisima o zaštiti osobnih podataka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hr-HR" dirty="0"/>
          </a:p>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10</a:t>
            </a:fld>
            <a:endParaRPr lang="hr-HR"/>
          </a:p>
        </p:txBody>
      </p:sp>
    </p:spTree>
    <p:extLst>
      <p:ext uri="{BB962C8B-B14F-4D97-AF65-F5344CB8AC3E}">
        <p14:creationId xmlns:p14="http://schemas.microsoft.com/office/powerpoint/2010/main" val="2579968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a:t>Evidencija predstavnika studentskih centara u </a:t>
            </a:r>
            <a:r>
              <a:rPr lang="hr-HR" dirty="0" err="1"/>
              <a:t>StuDOM</a:t>
            </a:r>
            <a:r>
              <a:rPr lang="hr-HR" dirty="0"/>
              <a:t>-u	</a:t>
            </a:r>
          </a:p>
          <a:p>
            <a:r>
              <a:rPr lang="hr-HR" dirty="0"/>
              <a:t>AA dnevnički zapisi </a:t>
            </a:r>
            <a:r>
              <a:rPr lang="hr-HR" dirty="0" err="1"/>
              <a:t>StuDOM</a:t>
            </a:r>
            <a:r>
              <a:rPr lang="hr-HR" dirty="0"/>
              <a:t>-a	</a:t>
            </a:r>
          </a:p>
          <a:p>
            <a:r>
              <a:rPr lang="hr-HR" dirty="0"/>
              <a:t>Evidencija predstavnika ustanova za uslugu </a:t>
            </a:r>
            <a:r>
              <a:rPr lang="hr-HR" dirty="0" err="1"/>
              <a:t>VoIP</a:t>
            </a:r>
            <a:r>
              <a:rPr lang="hr-HR" dirty="0"/>
              <a:t>	</a:t>
            </a:r>
          </a:p>
          <a:p>
            <a:r>
              <a:rPr lang="hr-HR" dirty="0"/>
              <a:t>Evidencija korisnika usluge </a:t>
            </a:r>
            <a:r>
              <a:rPr lang="hr-HR" dirty="0" err="1"/>
              <a:t>VoIP</a:t>
            </a:r>
            <a:r>
              <a:rPr lang="hr-HR" dirty="0"/>
              <a:t>	</a:t>
            </a:r>
          </a:p>
          <a:p>
            <a:r>
              <a:rPr lang="hr-HR" dirty="0"/>
              <a:t>Evidencija o korištenju sustava za upravljanje korisničkim računima za pristup bežičnoj mreži </a:t>
            </a:r>
          </a:p>
          <a:p>
            <a:r>
              <a:rPr lang="hr-HR" dirty="0"/>
              <a:t>Evidencija predstavnika ustanova za uslugu </a:t>
            </a:r>
          </a:p>
          <a:p>
            <a:r>
              <a:rPr lang="hr-HR" dirty="0"/>
              <a:t>Upravljanje bežičnim mrežama	</a:t>
            </a:r>
          </a:p>
          <a:p>
            <a:r>
              <a:rPr lang="hr-HR" dirty="0"/>
              <a:t>Dnevnički zapisi usluge </a:t>
            </a:r>
          </a:p>
          <a:p>
            <a:r>
              <a:rPr lang="hr-HR" dirty="0"/>
              <a:t>Upravljanje bežičnim mrežama	</a:t>
            </a:r>
          </a:p>
          <a:p>
            <a:r>
              <a:rPr lang="hr-HR" dirty="0"/>
              <a:t>Evidencija predstavnika ustanova kojima Srce sistemski održava poslužitelje	</a:t>
            </a:r>
          </a:p>
          <a:p>
            <a:r>
              <a:rPr lang="hr-HR" dirty="0"/>
              <a:t>Evidencija korisnika usluga VPS i VCL	</a:t>
            </a:r>
          </a:p>
          <a:p>
            <a:r>
              <a:rPr lang="hr-HR" dirty="0"/>
              <a:t>Dnevnički zapisi sustava VDC	</a:t>
            </a:r>
          </a:p>
          <a:p>
            <a:r>
              <a:rPr lang="hr-HR" dirty="0"/>
              <a:t>Središnja arhiva sistemskih dnevničkih zapisa poslužitelja Srca	</a:t>
            </a:r>
          </a:p>
          <a:p>
            <a:r>
              <a:rPr lang="hr-HR" dirty="0"/>
              <a:t>Sigurnosna pohrana podataka svih usluga Srca	</a:t>
            </a:r>
          </a:p>
          <a:p>
            <a:r>
              <a:rPr lang="hr-HR" dirty="0"/>
              <a:t>Arhiviranje podataka svih usluga Srca	</a:t>
            </a:r>
          </a:p>
          <a:p>
            <a:r>
              <a:rPr lang="hr-HR" dirty="0"/>
              <a:t>Sistemsko održavanje poslužitelja ustanova iz sustava </a:t>
            </a:r>
            <a:r>
              <a:rPr lang="hr-HR" dirty="0" err="1"/>
              <a:t>ZiVO</a:t>
            </a:r>
            <a:r>
              <a:rPr lang="hr-HR" dirty="0"/>
              <a:t>	</a:t>
            </a:r>
          </a:p>
          <a:p>
            <a:r>
              <a:rPr lang="hr-HR" dirty="0"/>
              <a:t>Evidencija korisnika CRO NGI	</a:t>
            </a:r>
          </a:p>
          <a:p>
            <a:r>
              <a:rPr lang="hr-HR" dirty="0"/>
              <a:t>Evidencija korisnika usluge Isabella	</a:t>
            </a:r>
          </a:p>
          <a:p>
            <a:r>
              <a:rPr lang="hr-HR" dirty="0"/>
              <a:t>Evidencija podataka o subjektima sustava </a:t>
            </a:r>
            <a:r>
              <a:rPr lang="hr-HR" dirty="0" err="1"/>
              <a:t>AAI@EduHr</a:t>
            </a:r>
            <a:r>
              <a:rPr lang="hr-HR" dirty="0"/>
              <a:t> i njihovoj aktivnosti</a:t>
            </a:r>
          </a:p>
          <a:p>
            <a:r>
              <a:rPr lang="hr-HR" dirty="0"/>
              <a:t>Evidencija podataka o korištenju središnjih web aplikacija sustava </a:t>
            </a:r>
            <a:r>
              <a:rPr lang="hr-HR" dirty="0" err="1"/>
              <a:t>AAI@EduHr</a:t>
            </a:r>
            <a:r>
              <a:rPr lang="hr-HR" dirty="0"/>
              <a:t>	</a:t>
            </a:r>
          </a:p>
          <a:p>
            <a:r>
              <a:rPr lang="hr-HR" dirty="0"/>
              <a:t>Udomljavanje LDAP poslužitelja	</a:t>
            </a:r>
          </a:p>
          <a:p>
            <a:r>
              <a:rPr lang="hr-HR" dirty="0"/>
              <a:t>LDAP imenik servisa "Home for </a:t>
            </a:r>
            <a:r>
              <a:rPr lang="hr-HR" dirty="0" err="1"/>
              <a:t>Homeless</a:t>
            </a:r>
            <a:r>
              <a:rPr lang="hr-HR" dirty="0"/>
              <a:t>"	</a:t>
            </a:r>
          </a:p>
          <a:p>
            <a:r>
              <a:rPr lang="hr-HR" dirty="0"/>
              <a:t>AA dnevnički zapisi usluge </a:t>
            </a:r>
            <a:r>
              <a:rPr lang="hr-HR" dirty="0" err="1"/>
              <a:t>eduroam</a:t>
            </a:r>
            <a:r>
              <a:rPr lang="hr-HR" dirty="0"/>
              <a:t>	</a:t>
            </a:r>
          </a:p>
          <a:p>
            <a:r>
              <a:rPr lang="hr-HR" dirty="0"/>
              <a:t>Evidencija podataka o korištenju središnjih web aplikacija usluge </a:t>
            </a:r>
            <a:r>
              <a:rPr lang="hr-HR" dirty="0" err="1"/>
              <a:t>eduroam</a:t>
            </a:r>
            <a:r>
              <a:rPr lang="hr-HR" dirty="0"/>
              <a:t>	</a:t>
            </a:r>
          </a:p>
          <a:p>
            <a:r>
              <a:rPr lang="hr-HR" dirty="0"/>
              <a:t>AA dnevnički zapisi sustava udomljavanja davatelja usluge </a:t>
            </a:r>
            <a:r>
              <a:rPr lang="hr-HR" dirty="0" err="1"/>
              <a:t>eduroam</a:t>
            </a:r>
            <a:r>
              <a:rPr lang="hr-HR" dirty="0"/>
              <a:t>	</a:t>
            </a:r>
          </a:p>
          <a:p>
            <a:r>
              <a:rPr lang="hr-HR" dirty="0"/>
              <a:t>Dnevnički zapisi sustava </a:t>
            </a:r>
            <a:r>
              <a:rPr lang="hr-HR" dirty="0" err="1"/>
              <a:t>Mojoblak</a:t>
            </a:r>
            <a:r>
              <a:rPr lang="hr-HR" dirty="0"/>
              <a:t>	</a:t>
            </a:r>
          </a:p>
          <a:p>
            <a:r>
              <a:rPr lang="hr-HR" dirty="0"/>
              <a:t>Dnevnički zapisi sustava </a:t>
            </a:r>
            <a:r>
              <a:rPr lang="hr-HR" dirty="0" err="1"/>
              <a:t>Limesurvey</a:t>
            </a:r>
            <a:r>
              <a:rPr lang="hr-HR" dirty="0"/>
              <a:t>	</a:t>
            </a:r>
          </a:p>
          <a:p>
            <a:r>
              <a:rPr lang="hr-HR" dirty="0"/>
              <a:t>Dnevnički zapisi sustava </a:t>
            </a:r>
            <a:r>
              <a:rPr lang="hr-HR" dirty="0" err="1"/>
              <a:t>Foodle</a:t>
            </a:r>
            <a:r>
              <a:rPr lang="hr-HR" dirty="0"/>
              <a:t>	 </a:t>
            </a:r>
          </a:p>
          <a:p>
            <a:r>
              <a:rPr lang="hr-HR" dirty="0"/>
              <a:t>Evidencija osobnih podataka sustava </a:t>
            </a:r>
            <a:r>
              <a:rPr lang="hr-HR" dirty="0" err="1"/>
              <a:t>eduAdresar</a:t>
            </a:r>
            <a:r>
              <a:rPr lang="hr-HR" dirty="0"/>
              <a:t> 	</a:t>
            </a:r>
          </a:p>
          <a:p>
            <a:r>
              <a:rPr lang="hr-HR" dirty="0"/>
              <a:t>Dnevnički zapisi sustava </a:t>
            </a:r>
            <a:r>
              <a:rPr lang="hr-HR" dirty="0" err="1"/>
              <a:t>Filesender</a:t>
            </a:r>
            <a:r>
              <a:rPr lang="hr-HR" dirty="0"/>
              <a:t> 	</a:t>
            </a:r>
          </a:p>
          <a:p>
            <a:r>
              <a:rPr lang="hr-HR" dirty="0"/>
              <a:t>Evidencije osobnih podataka u okviru aplikacija </a:t>
            </a:r>
            <a:r>
              <a:rPr lang="hr-HR" dirty="0" err="1"/>
              <a:t>SuZG</a:t>
            </a:r>
            <a:r>
              <a:rPr lang="hr-HR" dirty="0"/>
              <a:t>	</a:t>
            </a:r>
          </a:p>
          <a:p>
            <a:r>
              <a:rPr lang="hr-HR" dirty="0"/>
              <a:t>Evidencija podataka o studentima, nastavnicima, suradnicima i osoblju VU u okviru ISVU	</a:t>
            </a:r>
          </a:p>
          <a:p>
            <a:r>
              <a:rPr lang="hr-HR" dirty="0"/>
              <a:t>Evidencija podataka o predstavnicima ustanova i dnevnički zapisi ISVU	</a:t>
            </a:r>
          </a:p>
          <a:p>
            <a:r>
              <a:rPr lang="hr-HR" dirty="0"/>
              <a:t>Evidencija podataka o nastavnicima i predstavnicima ustanova u sustavu MOZVAG	</a:t>
            </a:r>
          </a:p>
          <a:p>
            <a:r>
              <a:rPr lang="hr-HR" dirty="0"/>
              <a:t>Evidencija podataka o aktivnosti ovlaštenih osoba i dnevnički zapisi sustava MOZVAG	</a:t>
            </a:r>
          </a:p>
          <a:p>
            <a:r>
              <a:rPr lang="hr-HR" dirty="0"/>
              <a:t>Evidencija podataka osoba koje sudjeluju u procesima vezanim uz RHKO	</a:t>
            </a:r>
          </a:p>
          <a:p>
            <a:r>
              <a:rPr lang="hr-HR" dirty="0"/>
              <a:t>Evidencija podataka o aktivnosti ovlaštenih osoba i dnevnički zapisi ISRHKO	</a:t>
            </a:r>
          </a:p>
          <a:p>
            <a:r>
              <a:rPr lang="hr-HR" dirty="0"/>
              <a:t>Evidencija podataka o osobama u okviru informacijskog sustava znanosti RH (CRORIS)	</a:t>
            </a:r>
          </a:p>
          <a:p>
            <a:r>
              <a:rPr lang="hr-HR" dirty="0"/>
              <a:t>Evidencija podataka o aktivnosti ovlaštenih osoba i dnevnički zapisi CRORIS-a	</a:t>
            </a:r>
          </a:p>
          <a:p>
            <a:r>
              <a:rPr lang="hr-HR" dirty="0"/>
              <a:t>Evidencija podataka o studentima i ovlaštenim osobama u okviru ISSP-a	</a:t>
            </a:r>
          </a:p>
          <a:p>
            <a:r>
              <a:rPr lang="hr-HR" dirty="0"/>
              <a:t>Evidencija podataka o aktivnosti ovlaštenih osoba i dnevnički zapisi ISSP-a	</a:t>
            </a:r>
          </a:p>
          <a:p>
            <a:r>
              <a:rPr lang="hr-HR" dirty="0"/>
              <a:t>Evidencija podataka o studentima i ovlaštenim osobama u okviru ISAK-a	</a:t>
            </a:r>
          </a:p>
          <a:p>
            <a:r>
              <a:rPr lang="hr-HR" dirty="0"/>
              <a:t>Evidencija podataka o aktivnosti ovlaštenih osoba i dnevnički zapisi ISAK-a	</a:t>
            </a:r>
          </a:p>
          <a:p>
            <a:r>
              <a:rPr lang="hr-HR" dirty="0"/>
              <a:t>Evidencije osobnih podataka u okviru web aplikacija MZO-a	</a:t>
            </a:r>
          </a:p>
          <a:p>
            <a:r>
              <a:rPr lang="hr-HR" dirty="0"/>
              <a:t>Evidencija podataka o korisnicima i ovlaštenim osobama te dnevnički zapisi sustava Dabar	</a:t>
            </a:r>
          </a:p>
          <a:p>
            <a:r>
              <a:rPr lang="hr-HR" dirty="0"/>
              <a:t>Digitalni repozitoriji pravnih osoba u Dabru	</a:t>
            </a:r>
          </a:p>
          <a:p>
            <a:r>
              <a:rPr lang="hr-HR" dirty="0"/>
              <a:t>Evidencija podataka o aktivnosti urednika i korisnika Portala Hrčak	</a:t>
            </a:r>
          </a:p>
          <a:p>
            <a:r>
              <a:rPr lang="hr-HR" dirty="0"/>
              <a:t>Dnevnički zapisi sustava Ara	</a:t>
            </a:r>
          </a:p>
          <a:p>
            <a:r>
              <a:rPr lang="hr-HR" dirty="0"/>
              <a:t>Dnevnički zapisi sustava HAW	</a:t>
            </a:r>
          </a:p>
          <a:p>
            <a:r>
              <a:rPr lang="hr-HR" dirty="0"/>
              <a:t>Središnja evidencija korisničkih upita	</a:t>
            </a:r>
          </a:p>
          <a:p>
            <a:r>
              <a:rPr lang="hr-HR" dirty="0"/>
              <a:t>Evidencija polaznika učioničkih tečajeva	</a:t>
            </a:r>
          </a:p>
          <a:p>
            <a:r>
              <a:rPr lang="hr-HR" dirty="0"/>
              <a:t>Evidencija polaznika online tečajeva </a:t>
            </a:r>
          </a:p>
          <a:p>
            <a:r>
              <a:rPr lang="hr-HR" dirty="0"/>
              <a:t>Evidencija polaznika programa osposobljavanja i usavršavanja (neaktivni od 2014. godine)	</a:t>
            </a:r>
          </a:p>
          <a:p>
            <a:r>
              <a:rPr lang="hr-HR" dirty="0"/>
              <a:t>Evidencija polaznika obrazovnih programa za IT specijaliste	</a:t>
            </a:r>
          </a:p>
          <a:p>
            <a:r>
              <a:rPr lang="hr-HR" dirty="0"/>
              <a:t>Portal za IT specijaliste sistemac.srce.hr	</a:t>
            </a:r>
          </a:p>
          <a:p>
            <a:r>
              <a:rPr lang="hr-HR" dirty="0"/>
              <a:t>Evidencija polaznika programa iz područja statistike	</a:t>
            </a:r>
          </a:p>
          <a:p>
            <a:r>
              <a:rPr lang="hr-HR" dirty="0"/>
              <a:t>Evidencija kandidata koji prijavljuju ispite u ispitnom centru Pearson VUE	</a:t>
            </a:r>
          </a:p>
          <a:p>
            <a:r>
              <a:rPr lang="hr-HR" dirty="0"/>
              <a:t>Sustav za e-učenje Merlin (za ustanove)	</a:t>
            </a:r>
          </a:p>
          <a:p>
            <a:r>
              <a:rPr lang="hr-HR" dirty="0"/>
              <a:t>Sustav za e-učenje Merlin (za pojedinci)	</a:t>
            </a:r>
          </a:p>
          <a:p>
            <a:r>
              <a:rPr lang="hr-HR" dirty="0"/>
              <a:t>Evidencija aktivnosti korisnika i dnevnički zapisi sustava Merlin, </a:t>
            </a:r>
            <a:r>
              <a:rPr lang="hr-HR" dirty="0" err="1"/>
              <a:t>MoD</a:t>
            </a:r>
            <a:r>
              <a:rPr lang="hr-HR" dirty="0"/>
              <a:t> i </a:t>
            </a:r>
            <a:r>
              <a:rPr lang="hr-HR" dirty="0" err="1"/>
              <a:t>MuS</a:t>
            </a:r>
            <a:r>
              <a:rPr lang="hr-HR" dirty="0"/>
              <a:t>	</a:t>
            </a:r>
          </a:p>
          <a:p>
            <a:r>
              <a:rPr lang="hr-HR" dirty="0"/>
              <a:t>Sustav za e-učenje </a:t>
            </a:r>
            <a:r>
              <a:rPr lang="hr-HR" dirty="0" err="1"/>
              <a:t>MoD</a:t>
            </a:r>
            <a:r>
              <a:rPr lang="hr-HR" dirty="0"/>
              <a:t>	</a:t>
            </a:r>
          </a:p>
          <a:p>
            <a:r>
              <a:rPr lang="hr-HR" dirty="0"/>
              <a:t>Sustav za e-učenje </a:t>
            </a:r>
            <a:r>
              <a:rPr lang="hr-HR" dirty="0" err="1"/>
              <a:t>MuS</a:t>
            </a:r>
            <a:r>
              <a:rPr lang="hr-HR" dirty="0"/>
              <a:t>	</a:t>
            </a:r>
          </a:p>
          <a:p>
            <a:r>
              <a:rPr lang="hr-HR" dirty="0"/>
              <a:t>Sustav za </a:t>
            </a:r>
            <a:r>
              <a:rPr lang="hr-HR" dirty="0" err="1"/>
              <a:t>webinare</a:t>
            </a:r>
            <a:r>
              <a:rPr lang="hr-HR" dirty="0"/>
              <a:t>	</a:t>
            </a:r>
          </a:p>
          <a:p>
            <a:r>
              <a:rPr lang="hr-HR" dirty="0"/>
              <a:t>Katalog e-kolegija	</a:t>
            </a:r>
          </a:p>
          <a:p>
            <a:endParaRPr lang="hr-HR" dirty="0"/>
          </a:p>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11</a:t>
            </a:fld>
            <a:endParaRPr lang="hr-HR"/>
          </a:p>
        </p:txBody>
      </p:sp>
    </p:spTree>
    <p:extLst>
      <p:ext uri="{BB962C8B-B14F-4D97-AF65-F5344CB8AC3E}">
        <p14:creationId xmlns:p14="http://schemas.microsoft.com/office/powerpoint/2010/main" val="766471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8F8C42C3-A5D7-4DEA-BCF8-D098411B5AF7}" type="slidenum">
              <a:rPr lang="hr-HR" smtClean="0"/>
              <a:t>12</a:t>
            </a:fld>
            <a:endParaRPr lang="hr-HR"/>
          </a:p>
        </p:txBody>
      </p:sp>
    </p:spTree>
    <p:extLst>
      <p:ext uri="{BB962C8B-B14F-4D97-AF65-F5344CB8AC3E}">
        <p14:creationId xmlns:p14="http://schemas.microsoft.com/office/powerpoint/2010/main" val="157522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2A3CEB-80E0-40D4-B4E4-5A9759182B71}"/>
              </a:ext>
            </a:extLst>
          </p:cNvPr>
          <p:cNvSpPr>
            <a:spLocks noGrp="1"/>
          </p:cNvSpPr>
          <p:nvPr>
            <p:ph type="ctrTitle"/>
          </p:nvPr>
        </p:nvSpPr>
        <p:spPr>
          <a:xfrm>
            <a:off x="1524000" y="1122363"/>
            <a:ext cx="9144000" cy="2387600"/>
          </a:xfrm>
        </p:spPr>
        <p:txBody>
          <a:bodyPr anchor="b"/>
          <a:lstStyle>
            <a:lvl1pPr algn="ctr">
              <a:defRPr sz="6000"/>
            </a:lvl1pPr>
          </a:lstStyle>
          <a:p>
            <a:r>
              <a:rPr lang="hr-HR"/>
              <a:t>Kliknite da biste uredili stil naslova matrice</a:t>
            </a:r>
          </a:p>
        </p:txBody>
      </p:sp>
      <p:sp>
        <p:nvSpPr>
          <p:cNvPr id="3" name="Podnaslov 2">
            <a:extLst>
              <a:ext uri="{FF2B5EF4-FFF2-40B4-BE49-F238E27FC236}">
                <a16:creationId xmlns:a16="http://schemas.microsoft.com/office/drawing/2014/main" id="{8B98DCCA-4C6B-4B0F-98D4-7A11398A36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a:extLst>
              <a:ext uri="{FF2B5EF4-FFF2-40B4-BE49-F238E27FC236}">
                <a16:creationId xmlns:a16="http://schemas.microsoft.com/office/drawing/2014/main" id="{CC78ADAE-757A-4A9B-A9EA-965D965762D6}"/>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5" name="Rezervirano mjesto podnožja 4">
            <a:extLst>
              <a:ext uri="{FF2B5EF4-FFF2-40B4-BE49-F238E27FC236}">
                <a16:creationId xmlns:a16="http://schemas.microsoft.com/office/drawing/2014/main" id="{8139D5EE-4868-4A34-B1F0-39BED75914C9}"/>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41AACD09-AB59-42CC-8DF4-AD8A0DEF2BF1}"/>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2694854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F28ABF2-EE40-4B20-AE1F-E2C1E979ABAA}"/>
              </a:ext>
            </a:extLst>
          </p:cNvPr>
          <p:cNvSpPr>
            <a:spLocks noGrp="1"/>
          </p:cNvSpPr>
          <p:nvPr>
            <p:ph type="title"/>
          </p:nvPr>
        </p:nvSpPr>
        <p:spPr/>
        <p:txBody>
          <a:bodyPr/>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FAD90BDF-B0E2-4193-9DEF-E329D1D48026}"/>
              </a:ext>
            </a:extLst>
          </p:cNvPr>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0309407F-5D1A-4A69-8B8F-0BEDA6D3FB95}"/>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5" name="Rezervirano mjesto podnožja 4">
            <a:extLst>
              <a:ext uri="{FF2B5EF4-FFF2-40B4-BE49-F238E27FC236}">
                <a16:creationId xmlns:a16="http://schemas.microsoft.com/office/drawing/2014/main" id="{D57FFF36-E658-43D7-87A5-25FCEE89CA3E}"/>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CBF5E863-7C23-45E0-B70D-1E15B7723C65}"/>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262651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a:extLst>
              <a:ext uri="{FF2B5EF4-FFF2-40B4-BE49-F238E27FC236}">
                <a16:creationId xmlns:a16="http://schemas.microsoft.com/office/drawing/2014/main" id="{8071A50A-B55F-49E4-9C04-882F556C4D7D}"/>
              </a:ext>
            </a:extLst>
          </p:cNvPr>
          <p:cNvSpPr>
            <a:spLocks noGrp="1"/>
          </p:cNvSpPr>
          <p:nvPr>
            <p:ph type="title" orient="vert"/>
          </p:nvPr>
        </p:nvSpPr>
        <p:spPr>
          <a:xfrm>
            <a:off x="8724900" y="365125"/>
            <a:ext cx="2628900" cy="5811838"/>
          </a:xfrm>
        </p:spPr>
        <p:txBody>
          <a:bodyPr vert="eaVert"/>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AE052B06-25CE-443E-BE44-37D60D5F712C}"/>
              </a:ext>
            </a:extLst>
          </p:cNvPr>
          <p:cNvSpPr>
            <a:spLocks noGrp="1"/>
          </p:cNvSpPr>
          <p:nvPr>
            <p:ph type="body" orient="vert" idx="1"/>
          </p:nvPr>
        </p:nvSpPr>
        <p:spPr>
          <a:xfrm>
            <a:off x="838200" y="365125"/>
            <a:ext cx="7734300"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C51B1639-AC59-4F52-88BD-43D7449588AB}"/>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5" name="Rezervirano mjesto podnožja 4">
            <a:extLst>
              <a:ext uri="{FF2B5EF4-FFF2-40B4-BE49-F238E27FC236}">
                <a16:creationId xmlns:a16="http://schemas.microsoft.com/office/drawing/2014/main" id="{74009FF8-6DC7-48B0-8712-F91DBBCEDFEC}"/>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09946772-F61A-4F21-87EE-EDCB0E315153}"/>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330128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8E38D8-C5DD-4C0B-A679-475DFBDDEE27}"/>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D41873D1-2F4A-4C6B-A11F-F3825740EFE8}"/>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59458A1E-C346-4A86-A63C-EB9F15A611DA}"/>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5" name="Rezervirano mjesto podnožja 4">
            <a:extLst>
              <a:ext uri="{FF2B5EF4-FFF2-40B4-BE49-F238E27FC236}">
                <a16:creationId xmlns:a16="http://schemas.microsoft.com/office/drawing/2014/main" id="{11876DE1-4396-4029-B36C-8F86ED3A3E6D}"/>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7C6FC36F-2E19-4F7C-99CA-18ACF2FF66CC}"/>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127120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E516865-0E5B-4423-AC51-F0E0D530EC15}"/>
              </a:ext>
            </a:extLst>
          </p:cNvPr>
          <p:cNvSpPr>
            <a:spLocks noGrp="1"/>
          </p:cNvSpPr>
          <p:nvPr>
            <p:ph type="title"/>
          </p:nvPr>
        </p:nvSpPr>
        <p:spPr>
          <a:xfrm>
            <a:off x="831850" y="1709738"/>
            <a:ext cx="10515600" cy="2852737"/>
          </a:xfrm>
        </p:spPr>
        <p:txBody>
          <a:bodyPr anchor="b"/>
          <a:lstStyle>
            <a:lvl1pPr>
              <a:defRPr sz="6000"/>
            </a:lvl1pPr>
          </a:lstStyle>
          <a:p>
            <a:r>
              <a:rPr lang="hr-HR"/>
              <a:t>Kliknite da biste uredili stil naslova matrice</a:t>
            </a:r>
          </a:p>
        </p:txBody>
      </p:sp>
      <p:sp>
        <p:nvSpPr>
          <p:cNvPr id="3" name="Rezervirano mjesto teksta 2">
            <a:extLst>
              <a:ext uri="{FF2B5EF4-FFF2-40B4-BE49-F238E27FC236}">
                <a16:creationId xmlns:a16="http://schemas.microsoft.com/office/drawing/2014/main" id="{1BB395F9-B64A-4C6C-A624-E1C8E11EC4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Rezervirano mjesto datuma 3">
            <a:extLst>
              <a:ext uri="{FF2B5EF4-FFF2-40B4-BE49-F238E27FC236}">
                <a16:creationId xmlns:a16="http://schemas.microsoft.com/office/drawing/2014/main" id="{850E123F-3F6F-4381-8B18-E49B88159C27}"/>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5" name="Rezervirano mjesto podnožja 4">
            <a:extLst>
              <a:ext uri="{FF2B5EF4-FFF2-40B4-BE49-F238E27FC236}">
                <a16:creationId xmlns:a16="http://schemas.microsoft.com/office/drawing/2014/main" id="{245A704D-A697-4BB7-A678-BC59E77F63B0}"/>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C1785607-DAE6-4BDE-8F8F-4A4CF25747BE}"/>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1037169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31BBEA0-24D3-4CA8-8D26-0F4292515A31}"/>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03949A25-9788-4C7E-8830-9F72E3969CA0}"/>
              </a:ext>
            </a:extLst>
          </p:cNvPr>
          <p:cNvSpPr>
            <a:spLocks noGrp="1"/>
          </p:cNvSpPr>
          <p:nvPr>
            <p:ph sz="half" idx="1"/>
          </p:nvPr>
        </p:nvSpPr>
        <p:spPr>
          <a:xfrm>
            <a:off x="838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sadržaja 3">
            <a:extLst>
              <a:ext uri="{FF2B5EF4-FFF2-40B4-BE49-F238E27FC236}">
                <a16:creationId xmlns:a16="http://schemas.microsoft.com/office/drawing/2014/main" id="{B0D4B0E5-A5C4-4F29-89BE-FE6AFBB544FF}"/>
              </a:ext>
            </a:extLst>
          </p:cNvPr>
          <p:cNvSpPr>
            <a:spLocks noGrp="1"/>
          </p:cNvSpPr>
          <p:nvPr>
            <p:ph sz="half" idx="2"/>
          </p:nvPr>
        </p:nvSpPr>
        <p:spPr>
          <a:xfrm>
            <a:off x="6172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datuma 4">
            <a:extLst>
              <a:ext uri="{FF2B5EF4-FFF2-40B4-BE49-F238E27FC236}">
                <a16:creationId xmlns:a16="http://schemas.microsoft.com/office/drawing/2014/main" id="{70EA6FFB-9F04-4EB4-BF69-E1C67BACCD98}"/>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6" name="Rezervirano mjesto podnožja 5">
            <a:extLst>
              <a:ext uri="{FF2B5EF4-FFF2-40B4-BE49-F238E27FC236}">
                <a16:creationId xmlns:a16="http://schemas.microsoft.com/office/drawing/2014/main" id="{90A63BB8-24F3-41DB-AC6C-08177C5C69D7}"/>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267B748D-DC2D-4D3D-86AD-799A4A7B4483}"/>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2209353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779A60E-D037-4FBA-990F-FF2D371BE9DA}"/>
              </a:ext>
            </a:extLst>
          </p:cNvPr>
          <p:cNvSpPr>
            <a:spLocks noGrp="1"/>
          </p:cNvSpPr>
          <p:nvPr>
            <p:ph type="title"/>
          </p:nvPr>
        </p:nvSpPr>
        <p:spPr>
          <a:xfrm>
            <a:off x="839788" y="365125"/>
            <a:ext cx="10515600" cy="1325563"/>
          </a:xfrm>
        </p:spPr>
        <p:txBody>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8A7FEA36-A384-487F-9561-EC8ECC739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Rezervirano mjesto sadržaja 3">
            <a:extLst>
              <a:ext uri="{FF2B5EF4-FFF2-40B4-BE49-F238E27FC236}">
                <a16:creationId xmlns:a16="http://schemas.microsoft.com/office/drawing/2014/main" id="{8C1C395D-7B34-40DA-B7C0-6A5EF9B7C5D0}"/>
              </a:ext>
            </a:extLst>
          </p:cNvPr>
          <p:cNvSpPr>
            <a:spLocks noGrp="1"/>
          </p:cNvSpPr>
          <p:nvPr>
            <p:ph sz="half" idx="2"/>
          </p:nvPr>
        </p:nvSpPr>
        <p:spPr>
          <a:xfrm>
            <a:off x="839788" y="2505075"/>
            <a:ext cx="5157787"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teksta 4">
            <a:extLst>
              <a:ext uri="{FF2B5EF4-FFF2-40B4-BE49-F238E27FC236}">
                <a16:creationId xmlns:a16="http://schemas.microsoft.com/office/drawing/2014/main" id="{EC3CFD83-7753-4BE9-9105-079160A18B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Rezervirano mjesto sadržaja 5">
            <a:extLst>
              <a:ext uri="{FF2B5EF4-FFF2-40B4-BE49-F238E27FC236}">
                <a16:creationId xmlns:a16="http://schemas.microsoft.com/office/drawing/2014/main" id="{1EC0C73F-0B07-40A5-BE9F-F964BED18C7B}"/>
              </a:ext>
            </a:extLst>
          </p:cNvPr>
          <p:cNvSpPr>
            <a:spLocks noGrp="1"/>
          </p:cNvSpPr>
          <p:nvPr>
            <p:ph sz="quarter" idx="4"/>
          </p:nvPr>
        </p:nvSpPr>
        <p:spPr>
          <a:xfrm>
            <a:off x="6172200" y="2505075"/>
            <a:ext cx="5183188"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zervirano mjesto datuma 6">
            <a:extLst>
              <a:ext uri="{FF2B5EF4-FFF2-40B4-BE49-F238E27FC236}">
                <a16:creationId xmlns:a16="http://schemas.microsoft.com/office/drawing/2014/main" id="{139CB740-176D-4938-82BC-78F5F1FD9A4A}"/>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8" name="Rezervirano mjesto podnožja 7">
            <a:extLst>
              <a:ext uri="{FF2B5EF4-FFF2-40B4-BE49-F238E27FC236}">
                <a16:creationId xmlns:a16="http://schemas.microsoft.com/office/drawing/2014/main" id="{0712DD78-94F0-481B-8FCD-289D6AA0E6A5}"/>
              </a:ext>
            </a:extLst>
          </p:cNvPr>
          <p:cNvSpPr>
            <a:spLocks noGrp="1"/>
          </p:cNvSpPr>
          <p:nvPr>
            <p:ph type="ftr" sz="quarter" idx="11"/>
          </p:nvPr>
        </p:nvSpPr>
        <p:spPr/>
        <p:txBody>
          <a:bodyPr/>
          <a:lstStyle/>
          <a:p>
            <a:endParaRPr lang="hr-HR"/>
          </a:p>
        </p:txBody>
      </p:sp>
      <p:sp>
        <p:nvSpPr>
          <p:cNvPr id="9" name="Rezervirano mjesto broja slajda 8">
            <a:extLst>
              <a:ext uri="{FF2B5EF4-FFF2-40B4-BE49-F238E27FC236}">
                <a16:creationId xmlns:a16="http://schemas.microsoft.com/office/drawing/2014/main" id="{401E2BE0-3584-4AAF-8F99-F14F1EED41FB}"/>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67579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0A34F37-1EAF-4CC3-B2B9-5E53E49A1205}"/>
              </a:ext>
            </a:extLst>
          </p:cNvPr>
          <p:cNvSpPr>
            <a:spLocks noGrp="1"/>
          </p:cNvSpPr>
          <p:nvPr>
            <p:ph type="title"/>
          </p:nvPr>
        </p:nvSpPr>
        <p:spPr/>
        <p:txBody>
          <a:bodyPr/>
          <a:lstStyle/>
          <a:p>
            <a:r>
              <a:rPr lang="hr-HR"/>
              <a:t>Kliknite da biste uredili stil naslova matrice</a:t>
            </a:r>
          </a:p>
        </p:txBody>
      </p:sp>
      <p:sp>
        <p:nvSpPr>
          <p:cNvPr id="3" name="Rezervirano mjesto datuma 2">
            <a:extLst>
              <a:ext uri="{FF2B5EF4-FFF2-40B4-BE49-F238E27FC236}">
                <a16:creationId xmlns:a16="http://schemas.microsoft.com/office/drawing/2014/main" id="{2970A874-AD19-4670-A135-D899404EACFA}"/>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4" name="Rezervirano mjesto podnožja 3">
            <a:extLst>
              <a:ext uri="{FF2B5EF4-FFF2-40B4-BE49-F238E27FC236}">
                <a16:creationId xmlns:a16="http://schemas.microsoft.com/office/drawing/2014/main" id="{D7687B09-3F7B-4B3A-8E83-48A348D8E448}"/>
              </a:ext>
            </a:extLst>
          </p:cNvPr>
          <p:cNvSpPr>
            <a:spLocks noGrp="1"/>
          </p:cNvSpPr>
          <p:nvPr>
            <p:ph type="ftr" sz="quarter" idx="11"/>
          </p:nvPr>
        </p:nvSpPr>
        <p:spPr/>
        <p:txBody>
          <a:bodyPr/>
          <a:lstStyle/>
          <a:p>
            <a:endParaRPr lang="hr-HR"/>
          </a:p>
        </p:txBody>
      </p:sp>
      <p:sp>
        <p:nvSpPr>
          <p:cNvPr id="5" name="Rezervirano mjesto broja slajda 4">
            <a:extLst>
              <a:ext uri="{FF2B5EF4-FFF2-40B4-BE49-F238E27FC236}">
                <a16:creationId xmlns:a16="http://schemas.microsoft.com/office/drawing/2014/main" id="{42AEBECC-2D05-4DCD-9C7E-651CA8F19967}"/>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3251562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a:extLst>
              <a:ext uri="{FF2B5EF4-FFF2-40B4-BE49-F238E27FC236}">
                <a16:creationId xmlns:a16="http://schemas.microsoft.com/office/drawing/2014/main" id="{773FF1F8-3287-4FCF-915D-E9E9709E3558}"/>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3" name="Rezervirano mjesto podnožja 2">
            <a:extLst>
              <a:ext uri="{FF2B5EF4-FFF2-40B4-BE49-F238E27FC236}">
                <a16:creationId xmlns:a16="http://schemas.microsoft.com/office/drawing/2014/main" id="{2FEA12E5-FFD4-4CD4-9AA4-0C9C0D1E0FED}"/>
              </a:ext>
            </a:extLst>
          </p:cNvPr>
          <p:cNvSpPr>
            <a:spLocks noGrp="1"/>
          </p:cNvSpPr>
          <p:nvPr>
            <p:ph type="ftr" sz="quarter" idx="11"/>
          </p:nvPr>
        </p:nvSpPr>
        <p:spPr/>
        <p:txBody>
          <a:bodyPr/>
          <a:lstStyle/>
          <a:p>
            <a:endParaRPr lang="hr-HR"/>
          </a:p>
        </p:txBody>
      </p:sp>
      <p:sp>
        <p:nvSpPr>
          <p:cNvPr id="4" name="Rezervirano mjesto broja slajda 3">
            <a:extLst>
              <a:ext uri="{FF2B5EF4-FFF2-40B4-BE49-F238E27FC236}">
                <a16:creationId xmlns:a16="http://schemas.microsoft.com/office/drawing/2014/main" id="{A3C2831A-0063-4651-BCC8-93339B53D952}"/>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1720677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33DB42-9C4A-4856-9A83-A6897DF6A105}"/>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adržaja 2">
            <a:extLst>
              <a:ext uri="{FF2B5EF4-FFF2-40B4-BE49-F238E27FC236}">
                <a16:creationId xmlns:a16="http://schemas.microsoft.com/office/drawing/2014/main" id="{7ACA732F-C10F-42C1-8E40-885B93B887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teksta 3">
            <a:extLst>
              <a:ext uri="{FF2B5EF4-FFF2-40B4-BE49-F238E27FC236}">
                <a16:creationId xmlns:a16="http://schemas.microsoft.com/office/drawing/2014/main" id="{E669E9F9-6D45-449B-A9F6-250170128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5B66406D-F48E-4AF8-89FB-D3A564C86214}"/>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6" name="Rezervirano mjesto podnožja 5">
            <a:extLst>
              <a:ext uri="{FF2B5EF4-FFF2-40B4-BE49-F238E27FC236}">
                <a16:creationId xmlns:a16="http://schemas.microsoft.com/office/drawing/2014/main" id="{7F65AFAD-DDDC-44B1-875A-1489B79FE649}"/>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9411E6CE-869A-4180-9B45-540C0D3F6877}"/>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1633246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7FC1643-DD92-4469-AF57-B69A9B55BB4C}"/>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like 2">
            <a:extLst>
              <a:ext uri="{FF2B5EF4-FFF2-40B4-BE49-F238E27FC236}">
                <a16:creationId xmlns:a16="http://schemas.microsoft.com/office/drawing/2014/main" id="{F6720B82-A6CC-4127-AAF5-195537E1F1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a:extLst>
              <a:ext uri="{FF2B5EF4-FFF2-40B4-BE49-F238E27FC236}">
                <a16:creationId xmlns:a16="http://schemas.microsoft.com/office/drawing/2014/main" id="{3AA33B8C-129C-4084-B853-3E3B4C43B3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10FA37D3-1697-4B7B-BB65-74C03787F886}"/>
              </a:ext>
            </a:extLst>
          </p:cNvPr>
          <p:cNvSpPr>
            <a:spLocks noGrp="1"/>
          </p:cNvSpPr>
          <p:nvPr>
            <p:ph type="dt" sz="half" idx="10"/>
          </p:nvPr>
        </p:nvSpPr>
        <p:spPr/>
        <p:txBody>
          <a:bodyPr/>
          <a:lstStyle/>
          <a:p>
            <a:fld id="{96B1101A-45C8-4BBE-8F32-56FA1ED4A2C2}" type="datetimeFigureOut">
              <a:rPr lang="hr-HR" smtClean="0"/>
              <a:t>10.7.2026.</a:t>
            </a:fld>
            <a:endParaRPr lang="hr-HR"/>
          </a:p>
        </p:txBody>
      </p:sp>
      <p:sp>
        <p:nvSpPr>
          <p:cNvPr id="6" name="Rezervirano mjesto podnožja 5">
            <a:extLst>
              <a:ext uri="{FF2B5EF4-FFF2-40B4-BE49-F238E27FC236}">
                <a16:creationId xmlns:a16="http://schemas.microsoft.com/office/drawing/2014/main" id="{3F91E6F8-0360-4594-BA4A-99509BE09856}"/>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C87EB987-8307-4115-9530-18D36650DAD1}"/>
              </a:ext>
            </a:extLst>
          </p:cNvPr>
          <p:cNvSpPr>
            <a:spLocks noGrp="1"/>
          </p:cNvSpPr>
          <p:nvPr>
            <p:ph type="sldNum" sz="quarter" idx="12"/>
          </p:nvPr>
        </p:nvSpPr>
        <p:spPr/>
        <p:txBody>
          <a:bodyPr/>
          <a:lstStyle/>
          <a:p>
            <a:fld id="{D33C7EC1-8402-4387-AF1F-69D8CF4BD219}" type="slidenum">
              <a:rPr lang="hr-HR" smtClean="0"/>
              <a:t>‹#›</a:t>
            </a:fld>
            <a:endParaRPr lang="hr-HR"/>
          </a:p>
        </p:txBody>
      </p:sp>
    </p:spTree>
    <p:extLst>
      <p:ext uri="{BB962C8B-B14F-4D97-AF65-F5344CB8AC3E}">
        <p14:creationId xmlns:p14="http://schemas.microsoft.com/office/powerpoint/2010/main" val="428787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a:extLst>
              <a:ext uri="{FF2B5EF4-FFF2-40B4-BE49-F238E27FC236}">
                <a16:creationId xmlns:a16="http://schemas.microsoft.com/office/drawing/2014/main" id="{F459EA10-E1B6-4867-92E2-ED72DF60D9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D3E8C94B-CC59-405C-9D80-698E914354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5D896FF9-4B7B-4B02-90EC-781D14A439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B1101A-45C8-4BBE-8F32-56FA1ED4A2C2}" type="datetimeFigureOut">
              <a:rPr lang="hr-HR" smtClean="0"/>
              <a:t>10.7.2026.</a:t>
            </a:fld>
            <a:endParaRPr lang="hr-HR"/>
          </a:p>
        </p:txBody>
      </p:sp>
      <p:sp>
        <p:nvSpPr>
          <p:cNvPr id="5" name="Rezervirano mjesto podnožja 4">
            <a:extLst>
              <a:ext uri="{FF2B5EF4-FFF2-40B4-BE49-F238E27FC236}">
                <a16:creationId xmlns:a16="http://schemas.microsoft.com/office/drawing/2014/main" id="{2970C869-4D4A-4D93-9DCE-8E13E7DA2E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a:extLst>
              <a:ext uri="{FF2B5EF4-FFF2-40B4-BE49-F238E27FC236}">
                <a16:creationId xmlns:a16="http://schemas.microsoft.com/office/drawing/2014/main" id="{FAF433B3-873A-4BBF-9928-DBB5A86A2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3C7EC1-8402-4387-AF1F-69D8CF4BD219}" type="slidenum">
              <a:rPr lang="hr-HR" smtClean="0"/>
              <a:t>‹#›</a:t>
            </a:fld>
            <a:endParaRPr lang="hr-HR"/>
          </a:p>
        </p:txBody>
      </p:sp>
    </p:spTree>
    <p:extLst>
      <p:ext uri="{BB962C8B-B14F-4D97-AF65-F5344CB8AC3E}">
        <p14:creationId xmlns:p14="http://schemas.microsoft.com/office/powerpoint/2010/main" val="3471918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11.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tags" Target="../tags/tag17.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18.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vmlDrawing" Target="../drawings/vmlDrawing19.vml"/><Relationship Id="rId5" Type="http://schemas.openxmlformats.org/officeDocument/2006/relationships/image" Target="../media/image1.emf"/><Relationship Id="rId4" Type="http://schemas.openxmlformats.org/officeDocument/2006/relationships/oleObject" Target="../embeddings/oleObject19.bin"/></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vmlDrawing" Target="../drawings/vmlDrawing21.v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3.xml"/><Relationship Id="rId1" Type="http://schemas.openxmlformats.org/officeDocument/2006/relationships/vmlDrawing" Target="../drawings/vmlDrawing23.v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3.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746DB0-B1C4-498C-AB75-4D25AEA6B35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1"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F7746DB0-B1C4-498C-AB75-4D25AEA6B35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D45639D-E4B2-85C0-6A7A-7B9CB71C1CB9}"/>
              </a:ext>
            </a:extLst>
          </p:cNvPr>
          <p:cNvSpPr>
            <a:spLocks noGrp="1"/>
          </p:cNvSpPr>
          <p:nvPr>
            <p:ph type="ctrTitle"/>
          </p:nvPr>
        </p:nvSpPr>
        <p:spPr/>
        <p:txBody>
          <a:bodyPr vert="horz"/>
          <a:lstStyle/>
          <a:p>
            <a:r>
              <a:rPr lang="hr-HR" sz="6000" b="1" dirty="0"/>
              <a:t>ZAŠTITA PODATAKA U ODGOJU I OBRAZOVANJU</a:t>
            </a:r>
            <a:endParaRPr lang="hr-HR" dirty="0"/>
          </a:p>
        </p:txBody>
      </p:sp>
      <p:sp>
        <p:nvSpPr>
          <p:cNvPr id="3" name="Subtitle 2">
            <a:extLst>
              <a:ext uri="{FF2B5EF4-FFF2-40B4-BE49-F238E27FC236}">
                <a16:creationId xmlns:a16="http://schemas.microsoft.com/office/drawing/2014/main" id="{50FFEB7A-0356-78E9-0BFB-A0DA062F37D2}"/>
              </a:ext>
            </a:extLst>
          </p:cNvPr>
          <p:cNvSpPr>
            <a:spLocks noGrp="1"/>
          </p:cNvSpPr>
          <p:nvPr>
            <p:ph type="subTitle" idx="1"/>
          </p:nvPr>
        </p:nvSpPr>
        <p:spPr/>
        <p:txBody>
          <a:bodyPr>
            <a:normAutofit lnSpcReduction="10000"/>
          </a:bodyPr>
          <a:lstStyle/>
          <a:p>
            <a:endParaRPr lang="hr-HR" sz="2400" dirty="0"/>
          </a:p>
          <a:p>
            <a:endParaRPr lang="hr-HR" dirty="0"/>
          </a:p>
          <a:p>
            <a:r>
              <a:rPr lang="hr-HR" sz="2400" dirty="0"/>
              <a:t>Praktična pitanja i problemi usklađivanja s Općom uredbom o zaštiti podataka</a:t>
            </a:r>
            <a:endParaRPr lang="hr-HR" dirty="0"/>
          </a:p>
        </p:txBody>
      </p:sp>
    </p:spTree>
    <p:extLst>
      <p:ext uri="{BB962C8B-B14F-4D97-AF65-F5344CB8AC3E}">
        <p14:creationId xmlns:p14="http://schemas.microsoft.com/office/powerpoint/2010/main" val="2341496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54AC701-B5F2-7BA5-AA38-19B2E8410BA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85"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D54AC701-B5F2-7BA5-AA38-19B2E8410BA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A16E333-483C-DA62-E68B-FC62C73E5D4A}"/>
              </a:ext>
            </a:extLst>
          </p:cNvPr>
          <p:cNvSpPr>
            <a:spLocks noGrp="1"/>
          </p:cNvSpPr>
          <p:nvPr>
            <p:ph type="title"/>
          </p:nvPr>
        </p:nvSpPr>
        <p:spPr/>
        <p:txBody>
          <a:bodyPr vert="horz"/>
          <a:lstStyle/>
          <a:p>
            <a:r>
              <a:rPr lang="hr-HR" dirty="0"/>
              <a:t>Obveza povjerljivog postupanja s podacima</a:t>
            </a:r>
          </a:p>
        </p:txBody>
      </p:sp>
      <p:sp>
        <p:nvSpPr>
          <p:cNvPr id="3" name="Content Placeholder 2">
            <a:extLst>
              <a:ext uri="{FF2B5EF4-FFF2-40B4-BE49-F238E27FC236}">
                <a16:creationId xmlns:a16="http://schemas.microsoft.com/office/drawing/2014/main" id="{5BC3C26B-92CE-A7F4-919E-C8DFD8F09D8A}"/>
              </a:ext>
            </a:extLst>
          </p:cNvPr>
          <p:cNvSpPr>
            <a:spLocks noGrp="1"/>
          </p:cNvSpPr>
          <p:nvPr>
            <p:ph idx="1"/>
          </p:nvPr>
        </p:nvSpPr>
        <p:spPr/>
        <p:txBody>
          <a:bodyPr>
            <a:normAutofit/>
          </a:bodyPr>
          <a:lstStyle/>
          <a:p>
            <a:r>
              <a:rPr lang="hr-HR" dirty="0"/>
              <a:t>Čl.75. i 95. Zakona o visokom obrazovanju i znanstvenoj djelatnosti, Pravilnik o sadržaju i korištenju informacijskih sustava u visokom obrazovanju </a:t>
            </a:r>
          </a:p>
          <a:p>
            <a:r>
              <a:rPr lang="hr-HR" sz="2800" dirty="0"/>
              <a:t>Čl. 6 Zakona o knjižnicama i knjižničnoj djelatnosti</a:t>
            </a:r>
          </a:p>
          <a:p>
            <a:pPr lvl="1"/>
            <a:endParaRPr lang="hr-HR" dirty="0"/>
          </a:p>
          <a:p>
            <a:endParaRPr lang="hr-HR" dirty="0"/>
          </a:p>
        </p:txBody>
      </p:sp>
    </p:spTree>
    <p:extLst>
      <p:ext uri="{BB962C8B-B14F-4D97-AF65-F5344CB8AC3E}">
        <p14:creationId xmlns:p14="http://schemas.microsoft.com/office/powerpoint/2010/main" val="3993933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89B18D5-D66E-3316-7B38-5315631B966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9" name="think-cell Slide" r:id="rId5" imgW="408" imgH="408" progId="TCLayout.ActiveDocument.1">
                  <p:embed/>
                </p:oleObj>
              </mc:Choice>
              <mc:Fallback>
                <p:oleObj name="think-cell Slide" r:id="rId5" imgW="408" imgH="408" progId="TCLayout.ActiveDocument.1">
                  <p:embed/>
                  <p:pic>
                    <p:nvPicPr>
                      <p:cNvPr id="4" name="Object 3" hidden="1">
                        <a:extLst>
                          <a:ext uri="{FF2B5EF4-FFF2-40B4-BE49-F238E27FC236}">
                            <a16:creationId xmlns:a16="http://schemas.microsoft.com/office/drawing/2014/main" id="{B89B18D5-D66E-3316-7B38-5315631B966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80F0986-C25F-A099-DB08-1349862DBFD5}"/>
              </a:ext>
            </a:extLst>
          </p:cNvPr>
          <p:cNvSpPr>
            <a:spLocks noGrp="1"/>
          </p:cNvSpPr>
          <p:nvPr>
            <p:ph type="title"/>
          </p:nvPr>
        </p:nvSpPr>
        <p:spPr>
          <a:xfrm>
            <a:off x="390144" y="365125"/>
            <a:ext cx="11643360" cy="1325563"/>
          </a:xfrm>
        </p:spPr>
        <p:txBody>
          <a:bodyPr vert="horz"/>
          <a:lstStyle/>
          <a:p>
            <a:r>
              <a:rPr lang="hr-HR" dirty="0"/>
              <a:t>Obrada podataka u znanosti i visokom obrazovanju</a:t>
            </a:r>
          </a:p>
        </p:txBody>
      </p:sp>
      <p:sp>
        <p:nvSpPr>
          <p:cNvPr id="3" name="Content Placeholder 2">
            <a:extLst>
              <a:ext uri="{FF2B5EF4-FFF2-40B4-BE49-F238E27FC236}">
                <a16:creationId xmlns:a16="http://schemas.microsoft.com/office/drawing/2014/main" id="{C0F3FE00-6B49-6470-BAE1-A0FDE57785DD}"/>
              </a:ext>
            </a:extLst>
          </p:cNvPr>
          <p:cNvSpPr>
            <a:spLocks noGrp="1"/>
          </p:cNvSpPr>
          <p:nvPr>
            <p:ph idx="1"/>
          </p:nvPr>
        </p:nvSpPr>
        <p:spPr>
          <a:xfrm>
            <a:off x="838200" y="1494118"/>
            <a:ext cx="7271871" cy="4998757"/>
          </a:xfrm>
        </p:spPr>
        <p:txBody>
          <a:bodyPr>
            <a:normAutofit fontScale="92500" lnSpcReduction="10000"/>
          </a:bodyPr>
          <a:lstStyle/>
          <a:p>
            <a:r>
              <a:rPr lang="hr-HR" dirty="0"/>
              <a:t>Čl. 75 Zakona: </a:t>
            </a:r>
          </a:p>
          <a:p>
            <a:pPr lvl="1"/>
            <a:r>
              <a:rPr lang="hr-HR" dirty="0"/>
              <a:t>Visoka učilišta elektronički vode evidencije i zbirke podataka osobito evidenciju uspješnosti ostvarenih ishoda učenja studenata </a:t>
            </a:r>
          </a:p>
          <a:p>
            <a:pPr lvl="1"/>
            <a:r>
              <a:rPr lang="hr-HR" dirty="0"/>
              <a:t>Obrađuju prikupljene osobne i druge podatke u svrhu obavljanja nastavne djelatnosti u informacijskom sustavu visokih učilišta i u pregledniku studijskih programa </a:t>
            </a:r>
          </a:p>
          <a:p>
            <a:pPr lvl="1"/>
            <a:r>
              <a:rPr lang="hr-HR" dirty="0"/>
              <a:t>Osiguravaju interoperabilnost evidencija i zbirka podataka te elektroničko preuzimanje podataka u informacijski sustav visokih učilišta i u preglednik studijskih programa.</a:t>
            </a:r>
          </a:p>
          <a:p>
            <a:pPr lvl="1"/>
            <a:r>
              <a:rPr lang="hr-HR" dirty="0"/>
              <a:t>Ministarstvo i </a:t>
            </a:r>
            <a:r>
              <a:rPr lang="pl-PL" dirty="0"/>
              <a:t>Agencija za znanost i visoko obrazovanje </a:t>
            </a:r>
            <a:r>
              <a:rPr lang="hr-HR" dirty="0"/>
              <a:t> imaju pristup podacima iz informacijskih sustava radi izrade analiza i statističkih izvješća na razini Republike Hrvatske te utvrđivanja točnosti podataka iz upisnika propisanih ovim Zakonom.</a:t>
            </a:r>
          </a:p>
          <a:p>
            <a:pPr marL="457200" lvl="1" indent="0">
              <a:buNone/>
            </a:pPr>
            <a:endParaRPr lang="hr-HR" dirty="0"/>
          </a:p>
        </p:txBody>
      </p:sp>
      <p:pic>
        <p:nvPicPr>
          <p:cNvPr id="6" name="Picture 5">
            <a:extLst>
              <a:ext uri="{FF2B5EF4-FFF2-40B4-BE49-F238E27FC236}">
                <a16:creationId xmlns:a16="http://schemas.microsoft.com/office/drawing/2014/main" id="{F1896DE8-E921-ECAF-A0C0-3B8D83581109}"/>
              </a:ext>
            </a:extLst>
          </p:cNvPr>
          <p:cNvPicPr>
            <a:picLocks noChangeAspect="1"/>
          </p:cNvPicPr>
          <p:nvPr/>
        </p:nvPicPr>
        <p:blipFill>
          <a:blip r:embed="rId7"/>
          <a:stretch>
            <a:fillRect/>
          </a:stretch>
        </p:blipFill>
        <p:spPr>
          <a:xfrm>
            <a:off x="7990901" y="3937379"/>
            <a:ext cx="3881438" cy="2433638"/>
          </a:xfrm>
          <a:prstGeom prst="rect">
            <a:avLst/>
          </a:prstGeom>
        </p:spPr>
      </p:pic>
    </p:spTree>
    <p:extLst>
      <p:ext uri="{BB962C8B-B14F-4D97-AF65-F5344CB8AC3E}">
        <p14:creationId xmlns:p14="http://schemas.microsoft.com/office/powerpoint/2010/main" val="1710102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FA36666-3456-F9B8-184A-A2A757F1875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33"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9FA36666-3456-F9B8-184A-A2A757F187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B6C6FCD-4DFF-0C98-4751-C88AA02781B2}"/>
              </a:ext>
            </a:extLst>
          </p:cNvPr>
          <p:cNvSpPr>
            <a:spLocks noGrp="1"/>
          </p:cNvSpPr>
          <p:nvPr>
            <p:ph type="title"/>
          </p:nvPr>
        </p:nvSpPr>
        <p:spPr/>
        <p:txBody>
          <a:bodyPr vert="horz"/>
          <a:lstStyle/>
          <a:p>
            <a:r>
              <a:rPr lang="hr-HR" dirty="0"/>
              <a:t>Zakon o znanosti i visokom obrazovanju</a:t>
            </a:r>
          </a:p>
        </p:txBody>
      </p:sp>
      <p:sp>
        <p:nvSpPr>
          <p:cNvPr id="3" name="Content Placeholder 2">
            <a:extLst>
              <a:ext uri="{FF2B5EF4-FFF2-40B4-BE49-F238E27FC236}">
                <a16:creationId xmlns:a16="http://schemas.microsoft.com/office/drawing/2014/main" id="{090FF584-F385-5732-FE64-EF0C2F126702}"/>
              </a:ext>
            </a:extLst>
          </p:cNvPr>
          <p:cNvSpPr>
            <a:spLocks noGrp="1"/>
          </p:cNvSpPr>
          <p:nvPr>
            <p:ph idx="1"/>
          </p:nvPr>
        </p:nvSpPr>
        <p:spPr>
          <a:xfrm>
            <a:off x="838200" y="1462067"/>
            <a:ext cx="10515600" cy="5225171"/>
          </a:xfrm>
        </p:spPr>
        <p:txBody>
          <a:bodyPr>
            <a:normAutofit fontScale="92500" lnSpcReduction="10000"/>
          </a:bodyPr>
          <a:lstStyle/>
          <a:p>
            <a:pPr marL="0" indent="0">
              <a:buNone/>
            </a:pPr>
            <a:r>
              <a:rPr lang="hr-HR" b="1" i="0" dirty="0">
                <a:solidFill>
                  <a:srgbClr val="414145"/>
                </a:solidFill>
                <a:effectLst/>
                <a:latin typeface="Open Sans" panose="020B0606030504020204" pitchFamily="34" charset="0"/>
              </a:rPr>
              <a:t>Članak 95. </a:t>
            </a:r>
          </a:p>
          <a:p>
            <a:pPr marL="0" indent="0">
              <a:buNone/>
            </a:pPr>
            <a:r>
              <a:rPr lang="hr-HR" b="1" i="0" dirty="0">
                <a:solidFill>
                  <a:srgbClr val="414145"/>
                </a:solidFill>
                <a:effectLst/>
                <a:latin typeface="Open Sans" panose="020B0606030504020204" pitchFamily="34" charset="0"/>
              </a:rPr>
              <a:t>Informacijski sustav i infrastruktura sustava visokog obrazovanja, znanstvene i umjetničke djelatnosti: </a:t>
            </a:r>
          </a:p>
          <a:p>
            <a:pPr algn="l"/>
            <a:r>
              <a:rPr lang="hr-HR" b="0" i="0" dirty="0">
                <a:solidFill>
                  <a:srgbClr val="414145"/>
                </a:solidFill>
                <a:effectLst/>
                <a:latin typeface="Open Sans" panose="020B0606030504020204" pitchFamily="34" charset="0"/>
              </a:rPr>
              <a:t>Sastavnice informacijske infrastrukture su mrežni, računalni i spremišni sustavi, podatkovni centri, infrastruktura elektroničkih identiteta, informacijski sustavi i aplikacije, različite digitalne usluge te informacije i podaci koji se prikupljaju i obrađuju te zajednički koriste na razini Republike Hrvatske.</a:t>
            </a:r>
          </a:p>
          <a:p>
            <a:pPr algn="l"/>
            <a:r>
              <a:rPr lang="hr-HR" b="0" i="0" dirty="0">
                <a:solidFill>
                  <a:srgbClr val="414145"/>
                </a:solidFill>
                <a:effectLst/>
                <a:latin typeface="Open Sans" panose="020B0606030504020204" pitchFamily="34" charset="0"/>
              </a:rPr>
              <a:t>Informacijska infrastruktura i njezine sastavnice mogu se povezati s europskim i globalnim infrastrukturama.</a:t>
            </a:r>
          </a:p>
          <a:p>
            <a:pPr algn="l"/>
            <a:r>
              <a:rPr lang="hr-HR" b="0" i="0" dirty="0">
                <a:solidFill>
                  <a:srgbClr val="414145"/>
                </a:solidFill>
                <a:effectLst/>
                <a:latin typeface="Open Sans" panose="020B0606030504020204" pitchFamily="34" charset="0"/>
              </a:rPr>
              <a:t>Visoka učilišta i znanstveni instituti unose sve potrebne podatke u informacijski sustav te osiguravaju ažurnost i točnost podataka u informacijskom sustavu.</a:t>
            </a:r>
          </a:p>
          <a:p>
            <a:endParaRPr lang="hr-HR" dirty="0"/>
          </a:p>
        </p:txBody>
      </p:sp>
    </p:spTree>
    <p:extLst>
      <p:ext uri="{BB962C8B-B14F-4D97-AF65-F5344CB8AC3E}">
        <p14:creationId xmlns:p14="http://schemas.microsoft.com/office/powerpoint/2010/main" val="975193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04EC117-EC6E-4705-BB0F-75D9CFDE99B6}"/>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55"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704EC117-EC6E-4705-BB0F-75D9CFDE99B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4978B71-6118-2E2C-6E11-16A221DC2BE4}"/>
              </a:ext>
            </a:extLst>
          </p:cNvPr>
          <p:cNvSpPr>
            <a:spLocks noGrp="1"/>
          </p:cNvSpPr>
          <p:nvPr>
            <p:ph type="title"/>
          </p:nvPr>
        </p:nvSpPr>
        <p:spPr>
          <a:xfrm>
            <a:off x="728032" y="500062"/>
            <a:ext cx="10515600" cy="1325563"/>
          </a:xfrm>
        </p:spPr>
        <p:txBody>
          <a:bodyPr vert="horz">
            <a:normAutofit fontScale="90000"/>
          </a:bodyPr>
          <a:lstStyle/>
          <a:p>
            <a:r>
              <a:rPr lang="hr-HR" i="0">
                <a:solidFill>
                  <a:srgbClr val="414145"/>
                </a:solidFill>
                <a:effectLst/>
              </a:rPr>
              <a:t>Pravilnik </a:t>
            </a:r>
            <a:r>
              <a:rPr lang="hr-HR" i="0" dirty="0">
                <a:solidFill>
                  <a:srgbClr val="414145"/>
                </a:solidFill>
                <a:effectLst/>
              </a:rPr>
              <a:t>o sadržaju i korištenju informacijskih sustava u visokom obrazovanju</a:t>
            </a:r>
            <a:br>
              <a:rPr lang="hr-HR" b="1" i="0" dirty="0">
                <a:solidFill>
                  <a:srgbClr val="414145"/>
                </a:solidFill>
                <a:effectLst/>
                <a:latin typeface="Open Sans" panose="020B0606030504020204" pitchFamily="34" charset="0"/>
              </a:rPr>
            </a:br>
            <a:endParaRPr lang="hr-HR" dirty="0"/>
          </a:p>
        </p:txBody>
      </p:sp>
      <p:sp>
        <p:nvSpPr>
          <p:cNvPr id="3" name="Content Placeholder 2">
            <a:extLst>
              <a:ext uri="{FF2B5EF4-FFF2-40B4-BE49-F238E27FC236}">
                <a16:creationId xmlns:a16="http://schemas.microsoft.com/office/drawing/2014/main" id="{5975A09D-BB79-D7EC-5781-5348A9C5A6DD}"/>
              </a:ext>
            </a:extLst>
          </p:cNvPr>
          <p:cNvSpPr>
            <a:spLocks noGrp="1"/>
          </p:cNvSpPr>
          <p:nvPr>
            <p:ph idx="1"/>
          </p:nvPr>
        </p:nvSpPr>
        <p:spPr/>
        <p:txBody>
          <a:bodyPr>
            <a:normAutofit fontScale="70000" lnSpcReduction="20000"/>
          </a:bodyPr>
          <a:lstStyle/>
          <a:p>
            <a:pPr marL="0" indent="0">
              <a:buNone/>
            </a:pPr>
            <a:r>
              <a:rPr lang="hr-HR" dirty="0"/>
              <a:t>Obveza vođenja evidencija poput:</a:t>
            </a:r>
          </a:p>
          <a:p>
            <a:r>
              <a:rPr lang="hr-HR" b="1" dirty="0"/>
              <a:t>Središnja evidencija visokog obrazovanja Republike Hrvatske </a:t>
            </a:r>
            <a:r>
              <a:rPr lang="hr-HR" dirty="0"/>
              <a:t>(u daljnjem tekstu: Središnja evidencija) je centralna evidencija koju vodi Ministarstvo u Informacijskom sustavu evidencija u visokom obrazovanju u koji se elektronički dostavljaju ili preuzimaju podaci iz evidencija koje vodi ministarstvo, visoko učilište i Agencija. Podatke za Središnju evidenciju prikupljaju i obrađuju Ministarstvo i Agencija za potrebe:</a:t>
            </a:r>
          </a:p>
          <a:p>
            <a:pPr lvl="1"/>
            <a:r>
              <a:rPr lang="hr-HR" dirty="0"/>
              <a:t>utvrđivanja prava upisa studenata na studij i drugih prava na teret javnih sredstava,</a:t>
            </a:r>
          </a:p>
          <a:p>
            <a:pPr lvl="1"/>
            <a:r>
              <a:rPr lang="hr-HR" dirty="0"/>
              <a:t>planiranja politika praćenja visokog obrazovanja, </a:t>
            </a:r>
          </a:p>
          <a:p>
            <a:pPr lvl="1"/>
            <a:r>
              <a:rPr lang="hr-HR" dirty="0"/>
              <a:t>provedbu postupaka vanjskog vrednovanja i osiguravanja kvalitete, </a:t>
            </a:r>
          </a:p>
          <a:p>
            <a:pPr lvl="1"/>
            <a:r>
              <a:rPr lang="hr-HR" dirty="0"/>
              <a:t>vođenja evidencija ishoda postupaka vanjskog vrednovanja i osiguravanja kvalitete visokog obrazovanja. </a:t>
            </a:r>
          </a:p>
          <a:p>
            <a:pPr lvl="1"/>
            <a:r>
              <a:rPr lang="hr-HR" dirty="0"/>
              <a:t>te izrade analiza, statistika i provedbe istraživanja iz područja visokog obrazovanja i znanosti, u skladu sa svojim nadležnostima.</a:t>
            </a:r>
          </a:p>
          <a:p>
            <a:r>
              <a:rPr lang="hr-HR" b="1" dirty="0"/>
              <a:t>Evidencije prijavljenih za upisni postupak</a:t>
            </a:r>
          </a:p>
          <a:p>
            <a:r>
              <a:rPr lang="hr-HR" b="1" dirty="0"/>
              <a:t>Evidencija studenata</a:t>
            </a:r>
          </a:p>
          <a:p>
            <a:r>
              <a:rPr lang="hr-HR" b="1" dirty="0"/>
              <a:t>Evidencija diploma i svjedodžbi</a:t>
            </a:r>
          </a:p>
          <a:p>
            <a:r>
              <a:rPr lang="hr-HR" b="1" dirty="0"/>
              <a:t>Evidencija zaposlenika visokih učilišta</a:t>
            </a:r>
          </a:p>
          <a:p>
            <a:pPr marL="0" indent="0">
              <a:buNone/>
            </a:pPr>
            <a:endParaRPr lang="hr-HR" dirty="0"/>
          </a:p>
        </p:txBody>
      </p:sp>
    </p:spTree>
    <p:extLst>
      <p:ext uri="{BB962C8B-B14F-4D97-AF65-F5344CB8AC3E}">
        <p14:creationId xmlns:p14="http://schemas.microsoft.com/office/powerpoint/2010/main" val="1953339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EAE3DC7-F5F0-73C0-23DB-ED9478D4C95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05"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FEAE3DC7-F5F0-73C0-23DB-ED9478D4C95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E0AB77A-F5C5-43E1-9761-FC275F511C01}"/>
              </a:ext>
            </a:extLst>
          </p:cNvPr>
          <p:cNvSpPr>
            <a:spLocks noGrp="1"/>
          </p:cNvSpPr>
          <p:nvPr>
            <p:ph type="title"/>
          </p:nvPr>
        </p:nvSpPr>
        <p:spPr/>
        <p:txBody>
          <a:bodyPr vert="horz">
            <a:normAutofit fontScale="90000"/>
          </a:bodyPr>
          <a:lstStyle/>
          <a:p>
            <a:r>
              <a:rPr lang="hr-HR" dirty="0"/>
              <a:t>Pravilnik o sadržaju i korištenju informacijskih sustava u visokom obrazovanju</a:t>
            </a:r>
            <a:br>
              <a:rPr lang="hr-HR" dirty="0"/>
            </a:br>
            <a:endParaRPr lang="hr-HR" dirty="0"/>
          </a:p>
        </p:txBody>
      </p:sp>
      <p:sp>
        <p:nvSpPr>
          <p:cNvPr id="3" name="Content Placeholder 2">
            <a:extLst>
              <a:ext uri="{FF2B5EF4-FFF2-40B4-BE49-F238E27FC236}">
                <a16:creationId xmlns:a16="http://schemas.microsoft.com/office/drawing/2014/main" id="{7843EF8D-3C85-80E3-BB0C-CF31427A426B}"/>
              </a:ext>
            </a:extLst>
          </p:cNvPr>
          <p:cNvSpPr>
            <a:spLocks noGrp="1"/>
          </p:cNvSpPr>
          <p:nvPr>
            <p:ph idx="1"/>
          </p:nvPr>
        </p:nvSpPr>
        <p:spPr>
          <a:xfrm>
            <a:off x="838200" y="1825625"/>
            <a:ext cx="6234629" cy="4351338"/>
          </a:xfrm>
        </p:spPr>
        <p:txBody>
          <a:bodyPr>
            <a:normAutofit fontScale="85000" lnSpcReduction="10000"/>
          </a:bodyPr>
          <a:lstStyle/>
          <a:p>
            <a:r>
              <a:rPr lang="hr-HR" dirty="0"/>
              <a:t>Evidencije propisane pravilnikom vode se elektronički u </a:t>
            </a:r>
            <a:r>
              <a:rPr lang="hr-HR" dirty="0" err="1"/>
              <a:t>interoperabilnim</a:t>
            </a:r>
            <a:r>
              <a:rPr lang="hr-HR" dirty="0"/>
              <a:t> informacijskim sustavima pogodnima za razmjenu, obradu i čuvanje podataka </a:t>
            </a:r>
            <a:r>
              <a:rPr lang="hr-HR" b="1" dirty="0"/>
              <a:t>te se čuvaju trajno</a:t>
            </a:r>
          </a:p>
          <a:p>
            <a:r>
              <a:rPr lang="hr-HR" dirty="0"/>
              <a:t>Visoka učilišta kao stvaratelji javnih isprava, odnosno kao voditelji obrade podataka i ovlaštene pravne osobe kao izvršitelji obrade podataka iz evidencija pravilnika, dužna su u prihvatljivom roku, odnosno do </a:t>
            </a:r>
            <a:r>
              <a:rPr lang="hr-HR" b="1" dirty="0"/>
              <a:t>1. studenoga tekuće kalendarske godine (2023.!) </a:t>
            </a:r>
            <a:r>
              <a:rPr lang="hr-HR" dirty="0"/>
              <a:t>u digitalni oblik pretvoriti podatke o diplomama i drugim javnim ispravama u visokom obrazovanju iz prethodne akademske godine te ih dostaviti u Središnju evidenciju</a:t>
            </a:r>
          </a:p>
        </p:txBody>
      </p:sp>
      <p:sp>
        <p:nvSpPr>
          <p:cNvPr id="4" name="TextBox 3">
            <a:extLst>
              <a:ext uri="{FF2B5EF4-FFF2-40B4-BE49-F238E27FC236}">
                <a16:creationId xmlns:a16="http://schemas.microsoft.com/office/drawing/2014/main" id="{0CA79811-307D-8E21-FD0F-700C83050534}"/>
              </a:ext>
            </a:extLst>
          </p:cNvPr>
          <p:cNvSpPr txBox="1"/>
          <p:nvPr/>
        </p:nvSpPr>
        <p:spPr>
          <a:xfrm>
            <a:off x="8075364" y="2985631"/>
            <a:ext cx="3657600" cy="2308324"/>
          </a:xfrm>
          <a:prstGeom prst="rect">
            <a:avLst/>
          </a:prstGeom>
          <a:noFill/>
        </p:spPr>
        <p:txBody>
          <a:bodyPr wrap="square" rtlCol="0">
            <a:spAutoFit/>
          </a:bodyPr>
          <a:lstStyle/>
          <a:p>
            <a:r>
              <a:rPr lang="hr-HR" b="1" dirty="0"/>
              <a:t>Rokovi čuvanja:</a:t>
            </a:r>
          </a:p>
          <a:p>
            <a:r>
              <a:rPr lang="hr-HR" b="1" dirty="0"/>
              <a:t>Trajno</a:t>
            </a:r>
          </a:p>
          <a:p>
            <a:r>
              <a:rPr lang="hr-HR" b="1" dirty="0"/>
              <a:t>11 godina (interni pravilnik sastavnica)</a:t>
            </a:r>
          </a:p>
          <a:p>
            <a:r>
              <a:rPr lang="hr-HR" b="1" dirty="0"/>
              <a:t>Rokovi prema obvezama iz drugih propisa (npr. Zakon o radu)</a:t>
            </a:r>
          </a:p>
          <a:p>
            <a:r>
              <a:rPr lang="hr-HR" b="1" dirty="0"/>
              <a:t>Opći </a:t>
            </a:r>
            <a:r>
              <a:rPr lang="hr-HR" b="1" dirty="0" err="1"/>
              <a:t>zastarni</a:t>
            </a:r>
            <a:r>
              <a:rPr lang="hr-HR" b="1" dirty="0"/>
              <a:t> rokovi za ugovorne obveze</a:t>
            </a:r>
          </a:p>
        </p:txBody>
      </p:sp>
    </p:spTree>
    <p:extLst>
      <p:ext uri="{BB962C8B-B14F-4D97-AF65-F5344CB8AC3E}">
        <p14:creationId xmlns:p14="http://schemas.microsoft.com/office/powerpoint/2010/main" val="11975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3783E-161E-7024-9EB0-EE04AD108538}"/>
              </a:ext>
            </a:extLst>
          </p:cNvPr>
          <p:cNvSpPr>
            <a:spLocks noGrp="1"/>
          </p:cNvSpPr>
          <p:nvPr>
            <p:ph type="title"/>
          </p:nvPr>
        </p:nvSpPr>
        <p:spPr/>
        <p:txBody>
          <a:bodyPr/>
          <a:lstStyle/>
          <a:p>
            <a:r>
              <a:rPr lang="hr-HR" dirty="0"/>
              <a:t>ISVU – Informacijski sustav visokih učilišta</a:t>
            </a:r>
          </a:p>
        </p:txBody>
      </p:sp>
      <p:sp>
        <p:nvSpPr>
          <p:cNvPr id="3" name="Content Placeholder 2">
            <a:extLst>
              <a:ext uri="{FF2B5EF4-FFF2-40B4-BE49-F238E27FC236}">
                <a16:creationId xmlns:a16="http://schemas.microsoft.com/office/drawing/2014/main" id="{CB363314-BAF6-DE2D-A652-233CD3A61A1A}"/>
              </a:ext>
            </a:extLst>
          </p:cNvPr>
          <p:cNvSpPr>
            <a:spLocks noGrp="1"/>
          </p:cNvSpPr>
          <p:nvPr>
            <p:ph idx="1"/>
          </p:nvPr>
        </p:nvSpPr>
        <p:spPr>
          <a:xfrm>
            <a:off x="838200" y="1414272"/>
            <a:ext cx="7086600" cy="5266943"/>
          </a:xfrm>
        </p:spPr>
        <p:txBody>
          <a:bodyPr>
            <a:normAutofit fontScale="92500" lnSpcReduction="10000"/>
          </a:bodyPr>
          <a:lstStyle/>
          <a:p>
            <a:r>
              <a:rPr lang="hr-HR" dirty="0"/>
              <a:t>ISVU je složen informacijski sustav koji prvenstveno olakšava provedbu administrativnih poslova na razini visokog učilišta</a:t>
            </a:r>
          </a:p>
          <a:p>
            <a:r>
              <a:rPr lang="hr-HR" dirty="0"/>
              <a:t>ISVU se koristi na više od 110 visokih učilišta, koristi ga više od 140.000 studenata i 13.500 djelatnika tih visokih učilišta. Uz njih, na ISVU se spaja više od 110 aplikacija visokih učilišta putem programskog sučelja za pristup procedurama i podacima visokih učilišta.</a:t>
            </a:r>
          </a:p>
          <a:p>
            <a:r>
              <a:rPr lang="hr-HR" dirty="0"/>
              <a:t>Različitim ulogama, tj. kategorijama korisnika, namijenjeni su različiti ISVU moduli, od kojih je korisnicima dostupno ukupno 12. Tako studenti koriste isključivo </a:t>
            </a:r>
            <a:r>
              <a:rPr lang="hr-HR" dirty="0" err="1"/>
              <a:t>Studomat</a:t>
            </a:r>
            <a:r>
              <a:rPr lang="hr-HR" dirty="0"/>
              <a:t>, nastavnici Nastavnički portal i/ili Ispiti, djelatnici studentskih referada modul Studiji i studenti itd. </a:t>
            </a:r>
          </a:p>
        </p:txBody>
      </p:sp>
      <p:sp>
        <p:nvSpPr>
          <p:cNvPr id="5" name="Rectangle 4">
            <a:extLst>
              <a:ext uri="{FF2B5EF4-FFF2-40B4-BE49-F238E27FC236}">
                <a16:creationId xmlns:a16="http://schemas.microsoft.com/office/drawing/2014/main" id="{1117B4C7-1B2E-CD7E-41C5-F035CFE6FE2B}"/>
              </a:ext>
            </a:extLst>
          </p:cNvPr>
          <p:cNvSpPr/>
          <p:nvPr/>
        </p:nvSpPr>
        <p:spPr>
          <a:xfrm>
            <a:off x="8282178" y="1409712"/>
            <a:ext cx="3317748" cy="4876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hr-HR" dirty="0"/>
              <a:t>Broj visokih učilišta na ISVU: 115</a:t>
            </a:r>
          </a:p>
        </p:txBody>
      </p:sp>
      <p:sp>
        <p:nvSpPr>
          <p:cNvPr id="6" name="Rectangle 5">
            <a:extLst>
              <a:ext uri="{FF2B5EF4-FFF2-40B4-BE49-F238E27FC236}">
                <a16:creationId xmlns:a16="http://schemas.microsoft.com/office/drawing/2014/main" id="{DD84E17D-F8F2-B54A-76EF-F1BEEB24F45D}"/>
              </a:ext>
            </a:extLst>
          </p:cNvPr>
          <p:cNvSpPr/>
          <p:nvPr/>
        </p:nvSpPr>
        <p:spPr>
          <a:xfrm>
            <a:off x="8282178" y="1934528"/>
            <a:ext cx="3317748" cy="4876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hr-HR" dirty="0"/>
              <a:t>Broj evidentiranih studija: 2578</a:t>
            </a:r>
          </a:p>
        </p:txBody>
      </p:sp>
      <p:sp>
        <p:nvSpPr>
          <p:cNvPr id="7" name="Rectangle 6">
            <a:extLst>
              <a:ext uri="{FF2B5EF4-FFF2-40B4-BE49-F238E27FC236}">
                <a16:creationId xmlns:a16="http://schemas.microsoft.com/office/drawing/2014/main" id="{8B1B86F9-4719-51E7-7D21-EE6F4F205363}"/>
              </a:ext>
            </a:extLst>
          </p:cNvPr>
          <p:cNvSpPr/>
          <p:nvPr/>
        </p:nvSpPr>
        <p:spPr>
          <a:xfrm>
            <a:off x="8282178" y="2459344"/>
            <a:ext cx="3317748" cy="4876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hr-HR" dirty="0"/>
              <a:t>Broj djelatnika: 28809</a:t>
            </a:r>
          </a:p>
        </p:txBody>
      </p:sp>
      <p:sp>
        <p:nvSpPr>
          <p:cNvPr id="8" name="Rectangle 7">
            <a:extLst>
              <a:ext uri="{FF2B5EF4-FFF2-40B4-BE49-F238E27FC236}">
                <a16:creationId xmlns:a16="http://schemas.microsoft.com/office/drawing/2014/main" id="{38D85BEF-F1D9-323E-CF6A-DBEA83A7EC0C}"/>
              </a:ext>
            </a:extLst>
          </p:cNvPr>
          <p:cNvSpPr/>
          <p:nvPr/>
        </p:nvSpPr>
        <p:spPr>
          <a:xfrm>
            <a:off x="8282178" y="2996351"/>
            <a:ext cx="3317748" cy="48768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hr-HR" dirty="0"/>
              <a:t>Broj studenata: 139663</a:t>
            </a:r>
          </a:p>
        </p:txBody>
      </p:sp>
      <p:pic>
        <p:nvPicPr>
          <p:cNvPr id="12" name="Picture 11">
            <a:extLst>
              <a:ext uri="{FF2B5EF4-FFF2-40B4-BE49-F238E27FC236}">
                <a16:creationId xmlns:a16="http://schemas.microsoft.com/office/drawing/2014/main" id="{DC6609A1-D1D0-9D20-BFD4-CEAD9673FCF5}"/>
              </a:ext>
            </a:extLst>
          </p:cNvPr>
          <p:cNvPicPr>
            <a:picLocks noChangeAspect="1"/>
          </p:cNvPicPr>
          <p:nvPr/>
        </p:nvPicPr>
        <p:blipFill>
          <a:blip r:embed="rId3"/>
          <a:stretch>
            <a:fillRect/>
          </a:stretch>
        </p:blipFill>
        <p:spPr>
          <a:xfrm>
            <a:off x="8282179" y="3820191"/>
            <a:ext cx="3317748" cy="2438924"/>
          </a:xfrm>
          <a:prstGeom prst="rect">
            <a:avLst/>
          </a:prstGeom>
        </p:spPr>
      </p:pic>
    </p:spTree>
    <p:extLst>
      <p:ext uri="{BB962C8B-B14F-4D97-AF65-F5344CB8AC3E}">
        <p14:creationId xmlns:p14="http://schemas.microsoft.com/office/powerpoint/2010/main" val="2368014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115158A-7CD7-3CD3-55F8-B88BAE2EF73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51"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4115158A-7CD7-3CD3-55F8-B88BAE2EF73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E6EC911-4AE8-44DB-D768-B70AA7758A09}"/>
              </a:ext>
            </a:extLst>
          </p:cNvPr>
          <p:cNvSpPr>
            <a:spLocks noGrp="1"/>
          </p:cNvSpPr>
          <p:nvPr>
            <p:ph type="title"/>
          </p:nvPr>
        </p:nvSpPr>
        <p:spPr/>
        <p:txBody>
          <a:bodyPr vert="horz"/>
          <a:lstStyle/>
          <a:p>
            <a:r>
              <a:rPr lang="hr-HR" dirty="0"/>
              <a:t>Sustav ISAK – informacijski sustav studentskih kartica</a:t>
            </a:r>
          </a:p>
        </p:txBody>
      </p:sp>
      <p:sp>
        <p:nvSpPr>
          <p:cNvPr id="3" name="Content Placeholder 2">
            <a:extLst>
              <a:ext uri="{FF2B5EF4-FFF2-40B4-BE49-F238E27FC236}">
                <a16:creationId xmlns:a16="http://schemas.microsoft.com/office/drawing/2014/main" id="{6A1368FC-8190-01C9-7B93-D36629A7A8D4}"/>
              </a:ext>
            </a:extLst>
          </p:cNvPr>
          <p:cNvSpPr>
            <a:spLocks noGrp="1"/>
          </p:cNvSpPr>
          <p:nvPr>
            <p:ph idx="1"/>
          </p:nvPr>
        </p:nvSpPr>
        <p:spPr/>
        <p:txBody>
          <a:bodyPr>
            <a:normAutofit/>
          </a:bodyPr>
          <a:lstStyle/>
          <a:p>
            <a:r>
              <a:rPr lang="hr-HR" dirty="0"/>
              <a:t>Usluga Informacijska podrška studentskom standardu obuhvaća dva velika informacijska sustava. </a:t>
            </a:r>
          </a:p>
          <a:p>
            <a:pPr lvl="1"/>
            <a:r>
              <a:rPr lang="hr-HR" dirty="0"/>
              <a:t>Informacijski sustav akademskih kartica (ISAK) omogućuje identifikaciju studenta putem studentske iskaznice, službene isprave studenata u Republici Hrvatskoj. </a:t>
            </a:r>
          </a:p>
          <a:p>
            <a:pPr lvl="1"/>
            <a:r>
              <a:rPr lang="hr-HR" dirty="0"/>
              <a:t>Informacijski sustav studentskih prava (ISSP) omogućuje pojedinim pravnim osobama pristup podacima radi provjere studentskih prava. </a:t>
            </a:r>
          </a:p>
          <a:p>
            <a:pPr lvl="1"/>
            <a:r>
              <a:rPr lang="hr-HR" dirty="0"/>
              <a:t>Sustav također služi za odobravanje i evidenciju potrošnje sredstava za subvencioniranu prehranu studenata pri davateljima usluge prehrane. </a:t>
            </a:r>
          </a:p>
          <a:p>
            <a:pPr lvl="1"/>
            <a:r>
              <a:rPr lang="hr-HR" dirty="0"/>
              <a:t>U okviru ovih usluga pruža se i podrška procesima dodjele državnih i STEM stipendija.</a:t>
            </a:r>
          </a:p>
        </p:txBody>
      </p:sp>
    </p:spTree>
    <p:extLst>
      <p:ext uri="{BB962C8B-B14F-4D97-AF65-F5344CB8AC3E}">
        <p14:creationId xmlns:p14="http://schemas.microsoft.com/office/powerpoint/2010/main" val="2265602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732EF61-8FB3-B12F-98B8-8B9EF04B55E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75"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C732EF61-8FB3-B12F-98B8-8B9EF04B55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8B1ECD4-8F78-7D15-C0CA-582E1E916FCB}"/>
              </a:ext>
            </a:extLst>
          </p:cNvPr>
          <p:cNvSpPr>
            <a:spLocks noGrp="1"/>
          </p:cNvSpPr>
          <p:nvPr>
            <p:ph type="title"/>
          </p:nvPr>
        </p:nvSpPr>
        <p:spPr/>
        <p:txBody>
          <a:bodyPr vert="horz"/>
          <a:lstStyle/>
          <a:p>
            <a:r>
              <a:rPr lang="hr-HR" dirty="0"/>
              <a:t>Sustav ISAK – informacijski sustav studentskih kartica</a:t>
            </a:r>
          </a:p>
        </p:txBody>
      </p:sp>
      <p:sp>
        <p:nvSpPr>
          <p:cNvPr id="3" name="Content Placeholder 2">
            <a:extLst>
              <a:ext uri="{FF2B5EF4-FFF2-40B4-BE49-F238E27FC236}">
                <a16:creationId xmlns:a16="http://schemas.microsoft.com/office/drawing/2014/main" id="{C9ADC6E1-AFCC-888F-6E57-617ACB1C2C48}"/>
              </a:ext>
            </a:extLst>
          </p:cNvPr>
          <p:cNvSpPr>
            <a:spLocks noGrp="1"/>
          </p:cNvSpPr>
          <p:nvPr>
            <p:ph idx="1"/>
          </p:nvPr>
        </p:nvSpPr>
        <p:spPr/>
        <p:txBody>
          <a:bodyPr>
            <a:normAutofit fontScale="85000" lnSpcReduction="10000"/>
          </a:bodyPr>
          <a:lstStyle/>
          <a:p>
            <a:r>
              <a:rPr lang="hr-HR" dirty="0"/>
              <a:t>Korisnici su studenti, nastavnici i djelatnici ustanova iz sustava znanosti i visokog obrazovanja, ustanove iz sustava znanosti i visokog obrazovanja, Ministarstvo znanosti i obrazovanja te druge pravne osobe u skladu s pravilima usluge</a:t>
            </a:r>
          </a:p>
          <a:p>
            <a:pPr lvl="1"/>
            <a:r>
              <a:rPr lang="hr-HR" b="1" dirty="0"/>
              <a:t>Pravilnik o studentskoj ispravi</a:t>
            </a:r>
            <a:r>
              <a:rPr lang="hr-HR" dirty="0"/>
              <a:t>, </a:t>
            </a:r>
          </a:p>
          <a:p>
            <a:pPr lvl="1"/>
            <a:r>
              <a:rPr lang="hr-HR" b="1" dirty="0"/>
              <a:t>Pravilnik o uvjetima i načinu ostvarivanja prava na pokriće troškova prehrane studenata</a:t>
            </a:r>
          </a:p>
          <a:p>
            <a:pPr lvl="1"/>
            <a:r>
              <a:rPr lang="hr-HR" b="1" dirty="0"/>
              <a:t>Pravilnik o sadržaju i korištenju informacijskih sustava u visokom obrazovanju</a:t>
            </a:r>
          </a:p>
          <a:p>
            <a:r>
              <a:rPr lang="hr-HR" b="1" i="0" dirty="0">
                <a:solidFill>
                  <a:srgbClr val="333333"/>
                </a:solidFill>
                <a:effectLst/>
                <a:latin typeface="-apple-system"/>
              </a:rPr>
              <a:t>Informacijski sustav akademskih kartica (ISAK</a:t>
            </a:r>
            <a:r>
              <a:rPr lang="hr-HR" b="0" i="0" dirty="0">
                <a:solidFill>
                  <a:srgbClr val="333333"/>
                </a:solidFill>
                <a:effectLst/>
                <a:latin typeface="-apple-system"/>
              </a:rPr>
              <a:t>) služi za praćenje životnog ciklusa akademskih kartica. </a:t>
            </a:r>
          </a:p>
          <a:p>
            <a:pPr lvl="1"/>
            <a:r>
              <a:rPr lang="hr-HR" b="0" i="0" dirty="0">
                <a:solidFill>
                  <a:srgbClr val="333333"/>
                </a:solidFill>
                <a:effectLst/>
                <a:latin typeface="-apple-system"/>
              </a:rPr>
              <a:t>Kartice su namijenjene identifikaciji te ostvarivanju prava krajnjih korisnika ISSP-a</a:t>
            </a:r>
          </a:p>
          <a:p>
            <a:pPr lvl="1"/>
            <a:r>
              <a:rPr lang="hr-HR" b="0" i="0" dirty="0">
                <a:solidFill>
                  <a:srgbClr val="333333"/>
                </a:solidFill>
                <a:effectLst/>
                <a:latin typeface="-apple-system"/>
              </a:rPr>
              <a:t>Korisnici portala su studenti, ovlašteni djelatnici visokih učilišta, administratori restorana studentske prehrane, ovlašteni djelatnici MZO-a te pružatelji korisničke podrške</a:t>
            </a:r>
          </a:p>
          <a:p>
            <a:pPr lvl="1"/>
            <a:r>
              <a:rPr lang="hr-HR" b="0" i="0" dirty="0">
                <a:solidFill>
                  <a:srgbClr val="333333"/>
                </a:solidFill>
                <a:effectLst/>
                <a:latin typeface="-apple-system"/>
              </a:rPr>
              <a:t>Studenti prijavom na portalu mogu vrlo lako provjeriti svoje podatke u ISSP-u, preuzeti elektronički zapis o studentskom statusu, provjeriti studentska prava, iznos subvencije, svoje račune prehrane u studentskim restoranima te pravo na studentski rad</a:t>
            </a:r>
          </a:p>
          <a:p>
            <a:pPr lvl="1"/>
            <a:endParaRPr lang="hr-HR" dirty="0"/>
          </a:p>
        </p:txBody>
      </p:sp>
    </p:spTree>
    <p:extLst>
      <p:ext uri="{BB962C8B-B14F-4D97-AF65-F5344CB8AC3E}">
        <p14:creationId xmlns:p14="http://schemas.microsoft.com/office/powerpoint/2010/main" val="1873301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2DD00CF-6CEF-5BCF-5EA6-2E030ADAC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901"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A2DD00CF-6CEF-5BCF-5EA6-2E030ADAC6D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6873DEB-6806-B6A2-8C4D-1B858BEB6A5D}"/>
              </a:ext>
            </a:extLst>
          </p:cNvPr>
          <p:cNvSpPr>
            <a:spLocks noGrp="1"/>
          </p:cNvSpPr>
          <p:nvPr>
            <p:ph type="title"/>
          </p:nvPr>
        </p:nvSpPr>
        <p:spPr/>
        <p:txBody>
          <a:bodyPr vert="horz"/>
          <a:lstStyle/>
          <a:p>
            <a:r>
              <a:rPr lang="hr-HR" dirty="0"/>
              <a:t>Pravilnik o studentskoj iskaznici</a:t>
            </a:r>
          </a:p>
        </p:txBody>
      </p:sp>
      <p:sp>
        <p:nvSpPr>
          <p:cNvPr id="3" name="Content Placeholder 2">
            <a:extLst>
              <a:ext uri="{FF2B5EF4-FFF2-40B4-BE49-F238E27FC236}">
                <a16:creationId xmlns:a16="http://schemas.microsoft.com/office/drawing/2014/main" id="{427AA43A-8A8C-B80E-55F3-F01FAA1E31D8}"/>
              </a:ext>
            </a:extLst>
          </p:cNvPr>
          <p:cNvSpPr>
            <a:spLocks noGrp="1"/>
          </p:cNvSpPr>
          <p:nvPr>
            <p:ph idx="1"/>
          </p:nvPr>
        </p:nvSpPr>
        <p:spPr>
          <a:xfrm>
            <a:off x="838200" y="1825625"/>
            <a:ext cx="6598186" cy="4351338"/>
          </a:xfrm>
        </p:spPr>
        <p:txBody>
          <a:bodyPr>
            <a:normAutofit fontScale="92500" lnSpcReduction="10000"/>
          </a:bodyPr>
          <a:lstStyle/>
          <a:p>
            <a:pPr algn="l"/>
            <a:r>
              <a:rPr lang="hr-HR" b="0" i="0" dirty="0">
                <a:effectLst/>
                <a:latin typeface="+mj-lt"/>
              </a:rPr>
              <a:t>Evidencija o studentskim iskaznicama vodi se u sustavu ISAK i sadrži sljedeće podatke:</a:t>
            </a:r>
          </a:p>
          <a:p>
            <a:pPr lvl="1"/>
            <a:r>
              <a:rPr lang="hr-HR" b="0" i="0" dirty="0">
                <a:effectLst/>
                <a:latin typeface="+mj-lt"/>
              </a:rPr>
              <a:t>1. broj studentske iskaznice</a:t>
            </a:r>
          </a:p>
          <a:p>
            <a:pPr lvl="1"/>
            <a:r>
              <a:rPr lang="hr-HR" b="0" i="0" dirty="0">
                <a:effectLst/>
                <a:latin typeface="+mj-lt"/>
              </a:rPr>
              <a:t>2. naziv visokog učilišta na koje je student upisan</a:t>
            </a:r>
          </a:p>
          <a:p>
            <a:pPr lvl="1"/>
            <a:r>
              <a:rPr lang="hr-HR" b="0" i="0" dirty="0">
                <a:effectLst/>
                <a:latin typeface="+mj-lt"/>
              </a:rPr>
              <a:t>3. vrsta studija</a:t>
            </a:r>
          </a:p>
          <a:p>
            <a:pPr lvl="1"/>
            <a:r>
              <a:rPr lang="hr-HR" b="0" i="0" dirty="0">
                <a:effectLst/>
                <a:latin typeface="+mj-lt"/>
              </a:rPr>
              <a:t>4. ime i prezime studenta</a:t>
            </a:r>
          </a:p>
          <a:p>
            <a:pPr lvl="1"/>
            <a:r>
              <a:rPr lang="hr-HR" b="0" i="0" dirty="0">
                <a:effectLst/>
                <a:latin typeface="+mj-lt"/>
              </a:rPr>
              <a:t>5. jedinstveni matični broj akademskoga građanina</a:t>
            </a:r>
          </a:p>
          <a:p>
            <a:pPr lvl="1"/>
            <a:r>
              <a:rPr lang="hr-HR" b="0" i="0" dirty="0">
                <a:effectLst/>
                <a:latin typeface="+mj-lt"/>
              </a:rPr>
              <a:t>6. OIB studenta</a:t>
            </a:r>
          </a:p>
          <a:p>
            <a:pPr lvl="1"/>
            <a:r>
              <a:rPr lang="hr-HR" b="0" i="0" dirty="0">
                <a:effectLst/>
                <a:latin typeface="+mj-lt"/>
              </a:rPr>
              <a:t>7. fotografiju studenta</a:t>
            </a:r>
          </a:p>
          <a:p>
            <a:pPr lvl="1"/>
            <a:r>
              <a:rPr lang="hr-HR" b="0" i="0" dirty="0">
                <a:effectLst/>
                <a:latin typeface="+mj-lt"/>
              </a:rPr>
              <a:t>8. status studentske iskaznice</a:t>
            </a:r>
          </a:p>
          <a:p>
            <a:pPr lvl="1"/>
            <a:r>
              <a:rPr lang="hr-HR" b="0" i="0" dirty="0">
                <a:effectLst/>
                <a:latin typeface="+mj-lt"/>
              </a:rPr>
              <a:t>9. ESI</a:t>
            </a:r>
          </a:p>
          <a:p>
            <a:pPr lvl="1"/>
            <a:r>
              <a:rPr lang="hr-HR" b="0" i="0" dirty="0">
                <a:effectLst/>
                <a:latin typeface="+mj-lt"/>
              </a:rPr>
              <a:t>10. ESCN.</a:t>
            </a:r>
          </a:p>
          <a:p>
            <a:endParaRPr lang="hr-HR" dirty="0"/>
          </a:p>
        </p:txBody>
      </p:sp>
      <p:pic>
        <p:nvPicPr>
          <p:cNvPr id="9" name="Picture 8">
            <a:extLst>
              <a:ext uri="{FF2B5EF4-FFF2-40B4-BE49-F238E27FC236}">
                <a16:creationId xmlns:a16="http://schemas.microsoft.com/office/drawing/2014/main" id="{96708DA7-6072-5A34-61C4-330287AF1E99}"/>
              </a:ext>
            </a:extLst>
          </p:cNvPr>
          <p:cNvPicPr>
            <a:picLocks noChangeAspect="1"/>
          </p:cNvPicPr>
          <p:nvPr/>
        </p:nvPicPr>
        <p:blipFill>
          <a:blip r:embed="rId7"/>
          <a:stretch>
            <a:fillRect/>
          </a:stretch>
        </p:blipFill>
        <p:spPr>
          <a:xfrm>
            <a:off x="7666840" y="2578712"/>
            <a:ext cx="4002318" cy="2525272"/>
          </a:xfrm>
          <a:prstGeom prst="rect">
            <a:avLst/>
          </a:prstGeom>
        </p:spPr>
      </p:pic>
    </p:spTree>
    <p:extLst>
      <p:ext uri="{BB962C8B-B14F-4D97-AF65-F5344CB8AC3E}">
        <p14:creationId xmlns:p14="http://schemas.microsoft.com/office/powerpoint/2010/main" val="2539982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EADEBBD-5495-A6B3-8778-BB8084D5EB0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23"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EEADEBBD-5495-A6B3-8778-BB8084D5EB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8294241-A4F8-517F-E641-D56B7E56FB68}"/>
              </a:ext>
            </a:extLst>
          </p:cNvPr>
          <p:cNvSpPr>
            <a:spLocks noGrp="1"/>
          </p:cNvSpPr>
          <p:nvPr>
            <p:ph type="title"/>
          </p:nvPr>
        </p:nvSpPr>
        <p:spPr/>
        <p:txBody>
          <a:bodyPr vert="horz"/>
          <a:lstStyle/>
          <a:p>
            <a:r>
              <a:rPr lang="hr-HR" dirty="0"/>
              <a:t>Sustav ISSP – informacijski sustav studentskih prava</a:t>
            </a:r>
          </a:p>
        </p:txBody>
      </p:sp>
      <p:sp>
        <p:nvSpPr>
          <p:cNvPr id="3" name="Content Placeholder 2">
            <a:extLst>
              <a:ext uri="{FF2B5EF4-FFF2-40B4-BE49-F238E27FC236}">
                <a16:creationId xmlns:a16="http://schemas.microsoft.com/office/drawing/2014/main" id="{3D3792FA-7576-B52D-B0D8-73950AC0851A}"/>
              </a:ext>
            </a:extLst>
          </p:cNvPr>
          <p:cNvSpPr>
            <a:spLocks noGrp="1"/>
          </p:cNvSpPr>
          <p:nvPr>
            <p:ph idx="1"/>
          </p:nvPr>
        </p:nvSpPr>
        <p:spPr/>
        <p:txBody>
          <a:bodyPr>
            <a:normAutofit fontScale="92500" lnSpcReduction="20000"/>
          </a:bodyPr>
          <a:lstStyle/>
          <a:p>
            <a:r>
              <a:rPr lang="hr-HR" dirty="0"/>
              <a:t>Informacijski sustav studentskih prava (ISSP) služi za evidentiranje i praćenje prava studenata u skladu s važećim propisima i aktima Ministarstva znanosti i obrazovanja (MZO) te visokih učilišta na kojima studenti studiraju.</a:t>
            </a:r>
          </a:p>
          <a:p>
            <a:r>
              <a:rPr lang="hr-HR" b="0" i="0" dirty="0">
                <a:solidFill>
                  <a:srgbClr val="333333"/>
                </a:solidFill>
                <a:effectLst/>
                <a:latin typeface="-apple-system"/>
              </a:rPr>
              <a:t>Podatke ISSP-a uz odobrenje MZO-a putem </a:t>
            </a:r>
            <a:r>
              <a:rPr lang="hr-HR" b="1" i="0" dirty="0">
                <a:solidFill>
                  <a:srgbClr val="333333"/>
                </a:solidFill>
                <a:effectLst/>
                <a:latin typeface="-apple-system"/>
              </a:rPr>
              <a:t>ISSP REST API</a:t>
            </a:r>
            <a:r>
              <a:rPr lang="hr-HR" b="0" i="0" dirty="0">
                <a:solidFill>
                  <a:srgbClr val="333333"/>
                </a:solidFill>
                <a:effectLst/>
                <a:latin typeface="-apple-system"/>
              </a:rPr>
              <a:t>-ja, koji održava i razvija Sveučilišni računski centar Sveučilišta u Zagrebu koriste aplikacije brojnih korisnika: </a:t>
            </a:r>
          </a:p>
          <a:p>
            <a:pPr lvl="1"/>
            <a:r>
              <a:rPr lang="hr-HR" b="0" i="0" dirty="0">
                <a:solidFill>
                  <a:srgbClr val="333333"/>
                </a:solidFill>
                <a:effectLst/>
                <a:latin typeface="-apple-system"/>
              </a:rPr>
              <a:t>Hrvatski zavod za zapošljavanje (HZZ), </a:t>
            </a:r>
          </a:p>
          <a:p>
            <a:pPr lvl="1"/>
            <a:r>
              <a:rPr lang="hr-HR" b="0" i="0" dirty="0">
                <a:solidFill>
                  <a:srgbClr val="333333"/>
                </a:solidFill>
                <a:effectLst/>
                <a:latin typeface="-apple-system"/>
              </a:rPr>
              <a:t>Hrvatski zavod za zdravstveno osiguranje (HZZO), </a:t>
            </a:r>
          </a:p>
          <a:p>
            <a:pPr lvl="1"/>
            <a:r>
              <a:rPr lang="hr-HR" b="0" i="0" dirty="0">
                <a:solidFill>
                  <a:srgbClr val="333333"/>
                </a:solidFill>
                <a:effectLst/>
                <a:latin typeface="-apple-system"/>
              </a:rPr>
              <a:t>Agencija za obalni linijski pomorski promet </a:t>
            </a:r>
          </a:p>
          <a:p>
            <a:pPr lvl="1"/>
            <a:r>
              <a:rPr lang="hr-HR" b="0" i="0" dirty="0">
                <a:solidFill>
                  <a:srgbClr val="333333"/>
                </a:solidFill>
                <a:effectLst/>
                <a:latin typeface="-apple-system"/>
              </a:rPr>
              <a:t>Zagrebački električni tramvaj (ZET) </a:t>
            </a:r>
          </a:p>
          <a:p>
            <a:pPr lvl="1"/>
            <a:r>
              <a:rPr lang="hr-HR" dirty="0">
                <a:solidFill>
                  <a:srgbClr val="333333"/>
                </a:solidFill>
                <a:latin typeface="-apple-system"/>
              </a:rPr>
              <a:t>i drugi</a:t>
            </a:r>
            <a:r>
              <a:rPr lang="hr-HR" b="0" i="0" dirty="0">
                <a:solidFill>
                  <a:srgbClr val="333333"/>
                </a:solidFill>
                <a:effectLst/>
                <a:latin typeface="-apple-system"/>
              </a:rPr>
              <a:t> korisnici koji u svojim aplikativnim rješenjima provjeravaju status studenta u ISSP-u putem </a:t>
            </a:r>
            <a:r>
              <a:rPr lang="hr-HR" b="1" i="0" dirty="0">
                <a:solidFill>
                  <a:srgbClr val="333333"/>
                </a:solidFill>
                <a:effectLst/>
                <a:latin typeface="-apple-system"/>
              </a:rPr>
              <a:t>ISSP REST API</a:t>
            </a:r>
            <a:r>
              <a:rPr lang="hr-HR" b="0" i="0" dirty="0">
                <a:solidFill>
                  <a:srgbClr val="333333"/>
                </a:solidFill>
                <a:effectLst/>
                <a:latin typeface="-apple-system"/>
              </a:rPr>
              <a:t>-ja</a:t>
            </a:r>
            <a:endParaRPr lang="hr-HR" dirty="0"/>
          </a:p>
        </p:txBody>
      </p:sp>
    </p:spTree>
    <p:extLst>
      <p:ext uri="{BB962C8B-B14F-4D97-AF65-F5344CB8AC3E}">
        <p14:creationId xmlns:p14="http://schemas.microsoft.com/office/powerpoint/2010/main" val="2986740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6F7D800-9BDB-4970-D1EE-58538E19C5E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9" name="think-cell Slide" r:id="rId5" imgW="408" imgH="408" progId="TCLayout.ActiveDocument.1">
                  <p:embed/>
                </p:oleObj>
              </mc:Choice>
              <mc:Fallback>
                <p:oleObj name="think-cell Slide" r:id="rId5" imgW="408" imgH="408" progId="TCLayout.ActiveDocument.1">
                  <p:embed/>
                  <p:pic>
                    <p:nvPicPr>
                      <p:cNvPr id="4" name="Object 3" hidden="1">
                        <a:extLst>
                          <a:ext uri="{FF2B5EF4-FFF2-40B4-BE49-F238E27FC236}">
                            <a16:creationId xmlns:a16="http://schemas.microsoft.com/office/drawing/2014/main" id="{36F7D800-9BDB-4970-D1EE-58538E19C5E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30AA918-7858-B5B5-845C-8AD1638615F3}"/>
              </a:ext>
            </a:extLst>
          </p:cNvPr>
          <p:cNvSpPr>
            <a:spLocks noGrp="1"/>
          </p:cNvSpPr>
          <p:nvPr>
            <p:ph type="title"/>
          </p:nvPr>
        </p:nvSpPr>
        <p:spPr>
          <a:xfrm>
            <a:off x="812412" y="84639"/>
            <a:ext cx="10772775" cy="644615"/>
          </a:xfrm>
        </p:spPr>
        <p:txBody>
          <a:bodyPr vert="horz">
            <a:normAutofit/>
          </a:bodyPr>
          <a:lstStyle/>
          <a:p>
            <a:r>
              <a:rPr lang="hr-HR" sz="3600" dirty="0"/>
              <a:t>Pravni okvir </a:t>
            </a:r>
          </a:p>
        </p:txBody>
      </p:sp>
      <p:sp>
        <p:nvSpPr>
          <p:cNvPr id="3" name="Content Placeholder 2">
            <a:extLst>
              <a:ext uri="{FF2B5EF4-FFF2-40B4-BE49-F238E27FC236}">
                <a16:creationId xmlns:a16="http://schemas.microsoft.com/office/drawing/2014/main" id="{575FB753-08C8-8F7A-35F7-7D9F29A9536E}"/>
              </a:ext>
            </a:extLst>
          </p:cNvPr>
          <p:cNvSpPr>
            <a:spLocks noGrp="1"/>
          </p:cNvSpPr>
          <p:nvPr>
            <p:ph idx="1"/>
          </p:nvPr>
        </p:nvSpPr>
        <p:spPr>
          <a:xfrm>
            <a:off x="340659" y="651435"/>
            <a:ext cx="11660093" cy="6121926"/>
          </a:xfrm>
        </p:spPr>
        <p:txBody>
          <a:bodyPr numCol="2">
            <a:noAutofit/>
          </a:bodyPr>
          <a:lstStyle/>
          <a:p>
            <a:pPr marL="457200" indent="-457200">
              <a:lnSpc>
                <a:spcPct val="100000"/>
              </a:lnSpc>
              <a:spcBef>
                <a:spcPts val="0"/>
              </a:spcBef>
              <a:buFont typeface="+mj-lt"/>
              <a:buAutoNum type="arabicPeriod"/>
            </a:pPr>
            <a:r>
              <a:rPr lang="hr-HR" sz="1400" dirty="0">
                <a:solidFill>
                  <a:srgbClr val="FF0000"/>
                </a:solidFill>
              </a:rPr>
              <a:t>Zakon o visokom obrazovanju i znanstvenoj djelatnosti NN 119/22 </a:t>
            </a:r>
          </a:p>
          <a:p>
            <a:pPr marL="457200" indent="-457200">
              <a:lnSpc>
                <a:spcPct val="100000"/>
              </a:lnSpc>
              <a:spcBef>
                <a:spcPts val="0"/>
              </a:spcBef>
              <a:buFont typeface="+mj-lt"/>
              <a:buAutoNum type="arabicPeriod"/>
            </a:pPr>
            <a:r>
              <a:rPr lang="hr-HR" sz="1400" dirty="0">
                <a:solidFill>
                  <a:srgbClr val="FF0000"/>
                </a:solidFill>
              </a:rPr>
              <a:t>Zakon o knjižnicama i knjižničnoj djelatnosti NN 17/19, 98/19</a:t>
            </a:r>
          </a:p>
          <a:p>
            <a:pPr marL="457200" indent="-457200">
              <a:lnSpc>
                <a:spcPct val="100000"/>
              </a:lnSpc>
              <a:spcBef>
                <a:spcPts val="0"/>
              </a:spcBef>
              <a:buFont typeface="+mj-lt"/>
              <a:buAutoNum type="arabicPeriod"/>
            </a:pPr>
            <a:r>
              <a:rPr lang="hr-HR" sz="1400" dirty="0">
                <a:solidFill>
                  <a:srgbClr val="FF0000"/>
                </a:solidFill>
              </a:rPr>
              <a:t>Zakon o ustanovama NN 76/93, 29/97, 47/99, 35/08, 127/19, 151/22</a:t>
            </a:r>
          </a:p>
          <a:p>
            <a:pPr marL="457200" indent="-457200">
              <a:lnSpc>
                <a:spcPct val="100000"/>
              </a:lnSpc>
              <a:spcBef>
                <a:spcPts val="0"/>
              </a:spcBef>
              <a:buFont typeface="+mj-lt"/>
              <a:buAutoNum type="arabicPeriod"/>
            </a:pPr>
            <a:r>
              <a:rPr lang="hr-HR" sz="1400" dirty="0">
                <a:solidFill>
                  <a:srgbClr val="FF0000"/>
                </a:solidFill>
              </a:rPr>
              <a:t>Zakon o Hrvatskom kvalifikacijskom okviru NN 22/13, 41/16, 64/18, 47/20, 20/21</a:t>
            </a:r>
          </a:p>
          <a:p>
            <a:pPr marL="457200" indent="-457200">
              <a:lnSpc>
                <a:spcPct val="100000"/>
              </a:lnSpc>
              <a:spcBef>
                <a:spcPts val="0"/>
              </a:spcBef>
              <a:buFont typeface="+mj-lt"/>
              <a:buAutoNum type="arabicPeriod"/>
            </a:pPr>
            <a:r>
              <a:rPr lang="hr-HR" sz="1400" dirty="0">
                <a:solidFill>
                  <a:srgbClr val="FF0000"/>
                </a:solidFill>
              </a:rPr>
              <a:t>Zakon o reguliranim profesijama i priznavanju inozemnih stručnih kvalifikacija NN 82/15, 70/19, 47/20</a:t>
            </a:r>
          </a:p>
          <a:p>
            <a:pPr marL="457200" indent="-457200">
              <a:lnSpc>
                <a:spcPct val="100000"/>
              </a:lnSpc>
              <a:spcBef>
                <a:spcPts val="0"/>
              </a:spcBef>
              <a:buFont typeface="+mj-lt"/>
              <a:buAutoNum type="arabicPeriod"/>
            </a:pPr>
            <a:r>
              <a:rPr lang="hr-HR" sz="1400" dirty="0">
                <a:solidFill>
                  <a:srgbClr val="FF0000"/>
                </a:solidFill>
              </a:rPr>
              <a:t>Zakon o Nacionalnom centru za vanjsko vrednovanje obrazovanja NN 151/04, 116/21</a:t>
            </a:r>
          </a:p>
          <a:p>
            <a:pPr marL="457200" indent="-457200">
              <a:lnSpc>
                <a:spcPct val="100000"/>
              </a:lnSpc>
              <a:spcBef>
                <a:spcPts val="0"/>
              </a:spcBef>
              <a:buFont typeface="+mj-lt"/>
              <a:buAutoNum type="arabicPeriod"/>
            </a:pPr>
            <a:r>
              <a:rPr lang="pl-PL" sz="1400" dirty="0">
                <a:solidFill>
                  <a:srgbClr val="FF0000"/>
                </a:solidFill>
              </a:rPr>
              <a:t>Zakon o obrazovanju odraslih NN 144/21</a:t>
            </a:r>
            <a:endParaRPr lang="hr-HR" sz="1400" dirty="0">
              <a:solidFill>
                <a:srgbClr val="FF0000"/>
              </a:solidFill>
            </a:endParaRPr>
          </a:p>
          <a:p>
            <a:pPr marL="457200" indent="-457200">
              <a:lnSpc>
                <a:spcPct val="100000"/>
              </a:lnSpc>
              <a:spcBef>
                <a:spcPts val="0"/>
              </a:spcBef>
              <a:buFont typeface="+mj-lt"/>
              <a:buAutoNum type="arabicPeriod"/>
            </a:pPr>
            <a:r>
              <a:rPr lang="hr-HR" sz="1400" dirty="0">
                <a:solidFill>
                  <a:srgbClr val="FF0000"/>
                </a:solidFill>
              </a:rPr>
              <a:t>Zakon o Agenciji za odgoj i obrazovanje  NN 85/06, 151/22</a:t>
            </a:r>
          </a:p>
          <a:p>
            <a:pPr marL="457200" indent="-457200">
              <a:lnSpc>
                <a:spcPct val="100000"/>
              </a:lnSpc>
              <a:spcBef>
                <a:spcPts val="0"/>
              </a:spcBef>
              <a:buFont typeface="+mj-lt"/>
              <a:buAutoNum type="arabicPeriod"/>
            </a:pPr>
            <a:r>
              <a:rPr lang="hr-HR" sz="1400" dirty="0">
                <a:solidFill>
                  <a:srgbClr val="FF0000"/>
                </a:solidFill>
              </a:rPr>
              <a:t>Ustavni zakon o pravima nacionalnih manjina NN 155/02, 47/10, 80/10, 93/11, 93/11</a:t>
            </a:r>
          </a:p>
          <a:p>
            <a:pPr marL="457200" indent="-457200">
              <a:lnSpc>
                <a:spcPct val="100000"/>
              </a:lnSpc>
              <a:spcBef>
                <a:spcPts val="0"/>
              </a:spcBef>
              <a:buFont typeface="+mj-lt"/>
              <a:buAutoNum type="arabicPeriod"/>
            </a:pPr>
            <a:r>
              <a:rPr lang="hr-HR" sz="1400" dirty="0">
                <a:solidFill>
                  <a:srgbClr val="FF0000"/>
                </a:solidFill>
              </a:rPr>
              <a:t>Zakon o akademskim i stručnim nazivima i akademskom stupnju NN 107/07, 118/12</a:t>
            </a:r>
          </a:p>
          <a:p>
            <a:pPr marL="457200" indent="-457200">
              <a:lnSpc>
                <a:spcPct val="100000"/>
              </a:lnSpc>
              <a:spcBef>
                <a:spcPts val="0"/>
              </a:spcBef>
              <a:buFont typeface="+mj-lt"/>
              <a:buAutoNum type="arabicPeriod"/>
            </a:pPr>
            <a:r>
              <a:rPr lang="hr-HR" sz="1400" dirty="0">
                <a:solidFill>
                  <a:srgbClr val="FF0000"/>
                </a:solidFill>
              </a:rPr>
              <a:t>Zakon o osiguravanju kvalitete u znanosti i visokom obrazovanju NN 45/09</a:t>
            </a:r>
          </a:p>
          <a:p>
            <a:pPr marL="457200" indent="-457200">
              <a:lnSpc>
                <a:spcPct val="100000"/>
              </a:lnSpc>
              <a:spcBef>
                <a:spcPts val="0"/>
              </a:spcBef>
              <a:buFont typeface="+mj-lt"/>
              <a:buAutoNum type="arabicPeriod"/>
            </a:pPr>
            <a:r>
              <a:rPr lang="hr-HR" sz="1400" dirty="0">
                <a:solidFill>
                  <a:srgbClr val="FF0000"/>
                </a:solidFill>
              </a:rPr>
              <a:t>Zakon o studentskom zboru i drugim studentskim organizacijama NN 71/07</a:t>
            </a:r>
          </a:p>
          <a:p>
            <a:pPr marL="457200" indent="-457200">
              <a:lnSpc>
                <a:spcPct val="100000"/>
              </a:lnSpc>
              <a:spcBef>
                <a:spcPts val="0"/>
              </a:spcBef>
              <a:buFont typeface="+mj-lt"/>
              <a:buAutoNum type="arabicPeriod"/>
            </a:pPr>
            <a:r>
              <a:rPr lang="hr-HR" sz="1400" dirty="0"/>
              <a:t>Zakon o odgoju i obrazovanju na jeziku i pismu nacionalnih manjina NN 51/00, 56/00</a:t>
            </a:r>
          </a:p>
          <a:p>
            <a:pPr marL="457200" indent="-457200">
              <a:lnSpc>
                <a:spcPct val="120000"/>
              </a:lnSpc>
              <a:spcBef>
                <a:spcPts val="0"/>
              </a:spcBef>
              <a:buFont typeface="+mj-lt"/>
              <a:buAutoNum type="arabicPeriod"/>
            </a:pPr>
            <a:r>
              <a:rPr lang="hr-HR" sz="1400" dirty="0">
                <a:solidFill>
                  <a:srgbClr val="FF0000"/>
                </a:solidFill>
              </a:rPr>
              <a:t>Zakon o </a:t>
            </a:r>
            <a:r>
              <a:rPr lang="hr-HR" sz="1400" dirty="0" err="1">
                <a:solidFill>
                  <a:srgbClr val="FF0000"/>
                </a:solidFill>
              </a:rPr>
              <a:t>obavlPravilnik</a:t>
            </a:r>
            <a:r>
              <a:rPr lang="hr-HR" sz="1400" dirty="0">
                <a:solidFill>
                  <a:srgbClr val="FF0000"/>
                </a:solidFill>
              </a:rPr>
              <a:t> o Upisniku studijskih programa 56/23</a:t>
            </a:r>
          </a:p>
          <a:p>
            <a:pPr marL="457200" indent="-457200">
              <a:lnSpc>
                <a:spcPct val="120000"/>
              </a:lnSpc>
              <a:spcBef>
                <a:spcPts val="0"/>
              </a:spcBef>
              <a:buFont typeface="+mj-lt"/>
              <a:buAutoNum type="arabicPeriod"/>
            </a:pPr>
            <a:endParaRPr lang="hr-HR" sz="1400" dirty="0">
              <a:solidFill>
                <a:srgbClr val="FF0000"/>
              </a:solidFill>
            </a:endParaRPr>
          </a:p>
          <a:p>
            <a:pPr marL="457200" indent="-457200">
              <a:lnSpc>
                <a:spcPct val="120000"/>
              </a:lnSpc>
              <a:spcBef>
                <a:spcPts val="0"/>
              </a:spcBef>
              <a:buFont typeface="+mj-lt"/>
              <a:buAutoNum type="arabicPeriod"/>
            </a:pPr>
            <a:endParaRPr lang="hr-HR" sz="1400" dirty="0">
              <a:solidFill>
                <a:srgbClr val="FF0000"/>
              </a:solidFill>
            </a:endParaRPr>
          </a:p>
          <a:p>
            <a:pPr marL="457200" indent="-457200">
              <a:lnSpc>
                <a:spcPct val="120000"/>
              </a:lnSpc>
              <a:spcBef>
                <a:spcPts val="0"/>
              </a:spcBef>
              <a:buFont typeface="+mj-lt"/>
              <a:buAutoNum type="arabicPeriod"/>
            </a:pPr>
            <a:endParaRPr lang="hr-HR" sz="1400" dirty="0">
              <a:solidFill>
                <a:srgbClr val="FF0000"/>
              </a:solidFill>
            </a:endParaRPr>
          </a:p>
          <a:p>
            <a:pPr marL="457200" indent="-457200">
              <a:lnSpc>
                <a:spcPct val="120000"/>
              </a:lnSpc>
              <a:spcBef>
                <a:spcPts val="0"/>
              </a:spcBef>
              <a:buFont typeface="+mj-lt"/>
              <a:buAutoNum type="arabicPeriod"/>
            </a:pPr>
            <a:endParaRPr lang="hr-HR" sz="1400" dirty="0">
              <a:solidFill>
                <a:srgbClr val="FF0000"/>
              </a:solidFill>
            </a:endParaRPr>
          </a:p>
          <a:p>
            <a:pPr marL="457200" indent="-457200">
              <a:lnSpc>
                <a:spcPct val="120000"/>
              </a:lnSpc>
              <a:spcBef>
                <a:spcPts val="0"/>
              </a:spcBef>
              <a:buFont typeface="+mj-lt"/>
              <a:buAutoNum type="arabicPeriod"/>
            </a:pPr>
            <a:endParaRPr lang="hr-HR" sz="1400" dirty="0">
              <a:solidFill>
                <a:srgbClr val="FF0000"/>
              </a:solidFill>
            </a:endParaRPr>
          </a:p>
          <a:p>
            <a:pPr marL="457200" indent="-457200">
              <a:lnSpc>
                <a:spcPct val="120000"/>
              </a:lnSpc>
              <a:spcBef>
                <a:spcPts val="0"/>
              </a:spcBef>
              <a:buFont typeface="+mj-lt"/>
              <a:buAutoNum type="arabicPeriod"/>
            </a:pPr>
            <a:r>
              <a:rPr lang="hr-HR" dirty="0"/>
              <a:t>Pravilnici</a:t>
            </a:r>
          </a:p>
          <a:p>
            <a:pPr marL="457200" indent="-457200">
              <a:lnSpc>
                <a:spcPct val="120000"/>
              </a:lnSpc>
              <a:spcBef>
                <a:spcPts val="0"/>
              </a:spcBef>
              <a:buFont typeface="+mj-lt"/>
              <a:buAutoNum type="arabicPeriod"/>
            </a:pPr>
            <a:r>
              <a:rPr lang="hr-HR" sz="1400" dirty="0">
                <a:solidFill>
                  <a:srgbClr val="FF0000"/>
                </a:solidFill>
              </a:rPr>
              <a:t>Pravilnik o obliku i sadržaju svjedodžbe, diplome i dopunske isprave o studiju 74/23</a:t>
            </a:r>
          </a:p>
          <a:p>
            <a:pPr marL="457200" indent="-457200">
              <a:lnSpc>
                <a:spcPct val="120000"/>
              </a:lnSpc>
              <a:spcBef>
                <a:spcPts val="0"/>
              </a:spcBef>
              <a:buFont typeface="+mj-lt"/>
              <a:buAutoNum type="arabicPeriod"/>
            </a:pPr>
            <a:r>
              <a:rPr lang="hr-HR" sz="1400" dirty="0">
                <a:solidFill>
                  <a:srgbClr val="FF0000"/>
                </a:solidFill>
              </a:rPr>
              <a:t>Pravilnik o sadržaju i korištenju informacijskih sustava u visokom obrazovanju 36/23</a:t>
            </a:r>
          </a:p>
          <a:p>
            <a:pPr marL="457200" indent="-457200">
              <a:lnSpc>
                <a:spcPct val="120000"/>
              </a:lnSpc>
              <a:spcBef>
                <a:spcPts val="0"/>
              </a:spcBef>
              <a:buFont typeface="+mj-lt"/>
              <a:buAutoNum type="arabicPeriod"/>
            </a:pPr>
            <a:r>
              <a:rPr lang="hr-HR" sz="1400" dirty="0">
                <a:solidFill>
                  <a:srgbClr val="FF0000"/>
                </a:solidFill>
              </a:rPr>
              <a:t>Pravilnik o Upisniku znanstvenika 72/2004</a:t>
            </a:r>
          </a:p>
          <a:p>
            <a:pPr marL="457200" indent="-457200">
              <a:lnSpc>
                <a:spcPct val="120000"/>
              </a:lnSpc>
              <a:spcBef>
                <a:spcPts val="0"/>
              </a:spcBef>
              <a:buFont typeface="+mj-lt"/>
              <a:buAutoNum type="arabicPeriod"/>
            </a:pPr>
            <a:r>
              <a:rPr lang="hr-HR" sz="1400" dirty="0">
                <a:solidFill>
                  <a:srgbClr val="FF0000"/>
                </a:solidFill>
              </a:rPr>
              <a:t>Pravilnik o studenskoj ispravi 90/14</a:t>
            </a:r>
          </a:p>
          <a:p>
            <a:pPr marL="457200" indent="-457200">
              <a:lnSpc>
                <a:spcPct val="120000"/>
              </a:lnSpc>
              <a:spcBef>
                <a:spcPts val="0"/>
              </a:spcBef>
              <a:buFont typeface="+mj-lt"/>
              <a:buAutoNum type="arabicPeriod"/>
            </a:pPr>
            <a:r>
              <a:rPr lang="hr-HR" sz="1400" dirty="0">
                <a:solidFill>
                  <a:srgbClr val="FF0000"/>
                </a:solidFill>
              </a:rPr>
              <a:t>Zakon o obavljanju studentskih poslova 96/18</a:t>
            </a:r>
          </a:p>
          <a:p>
            <a:pPr marL="457200" indent="-457200">
              <a:lnSpc>
                <a:spcPct val="120000"/>
              </a:lnSpc>
              <a:spcBef>
                <a:spcPts val="0"/>
              </a:spcBef>
              <a:buFont typeface="+mj-lt"/>
              <a:buAutoNum type="arabicPeriod"/>
            </a:pPr>
            <a:r>
              <a:rPr lang="hr-HR" sz="1400" dirty="0">
                <a:solidFill>
                  <a:srgbClr val="FF0000"/>
                </a:solidFill>
              </a:rPr>
              <a:t>Pravilnik o uvjetima i načinu ostvarivanja prava na pokriće troškova prehrane studenata (NN 120/13)</a:t>
            </a:r>
          </a:p>
          <a:p>
            <a:pPr marL="457200" indent="-457200">
              <a:lnSpc>
                <a:spcPct val="120000"/>
              </a:lnSpc>
              <a:spcBef>
                <a:spcPts val="0"/>
              </a:spcBef>
              <a:buFont typeface="+mj-lt"/>
              <a:buAutoNum type="arabicPeriod"/>
            </a:pPr>
            <a:r>
              <a:rPr lang="hr-HR" sz="1400" dirty="0"/>
              <a:t>Pravilnik o uvjetima i načinu ostvarivanja prava redovitih studenata na subvencionirano stanovanje NN 68/23</a:t>
            </a:r>
          </a:p>
          <a:p>
            <a:pPr marL="457200" indent="-457200">
              <a:lnSpc>
                <a:spcPct val="120000"/>
              </a:lnSpc>
              <a:spcBef>
                <a:spcPts val="0"/>
              </a:spcBef>
              <a:buFont typeface="+mj-lt"/>
              <a:buAutoNum type="arabicPeriod"/>
            </a:pPr>
            <a:r>
              <a:rPr lang="hr-HR" sz="1400" dirty="0">
                <a:solidFill>
                  <a:srgbClr val="FF0000"/>
                </a:solidFill>
              </a:rPr>
              <a:t>Pravilnik o uvjetima i načinu ostvarivanja prava na novčanu potporu za pokriće dijela troškova prijevoza za studente s invaliditetom NN 114/2023</a:t>
            </a:r>
          </a:p>
          <a:p>
            <a:pPr marL="457200" indent="-457200">
              <a:lnSpc>
                <a:spcPct val="120000"/>
              </a:lnSpc>
              <a:spcBef>
                <a:spcPts val="0"/>
              </a:spcBef>
              <a:buFont typeface="+mj-lt"/>
              <a:buAutoNum type="arabicPeriod"/>
            </a:pPr>
            <a:r>
              <a:rPr lang="hr-HR" sz="1400" dirty="0">
                <a:solidFill>
                  <a:srgbClr val="FF0000"/>
                </a:solidFill>
              </a:rPr>
              <a:t>Pravilnik o uvjetima i načinu ostvarivanja prava studenata na državnu stipendiju u STEM područjima znanosti 70/2023</a:t>
            </a:r>
          </a:p>
          <a:p>
            <a:pPr marL="457200" indent="-457200">
              <a:lnSpc>
                <a:spcPct val="120000"/>
              </a:lnSpc>
              <a:spcBef>
                <a:spcPts val="0"/>
              </a:spcBef>
              <a:buFont typeface="+mj-lt"/>
              <a:buAutoNum type="arabicPeriod"/>
            </a:pPr>
            <a:r>
              <a:rPr lang="hr-HR" sz="1400" dirty="0">
                <a:solidFill>
                  <a:srgbClr val="FF0000"/>
                </a:solidFill>
              </a:rPr>
              <a:t>Pravilnik o uvjetima i načinu ostvarivanja prava na državnu stipendiju na temelju </a:t>
            </a:r>
            <a:r>
              <a:rPr lang="hr-HR" sz="1400" dirty="0" err="1">
                <a:solidFill>
                  <a:srgbClr val="FF0000"/>
                </a:solidFill>
              </a:rPr>
              <a:t>socio</a:t>
            </a:r>
            <a:r>
              <a:rPr lang="hr-HR" sz="1400" dirty="0">
                <a:solidFill>
                  <a:srgbClr val="FF0000"/>
                </a:solidFill>
              </a:rPr>
              <a:t>-ekonomskoga statusa 110/2022 </a:t>
            </a:r>
          </a:p>
          <a:p>
            <a:pPr marL="457200" indent="-457200">
              <a:lnSpc>
                <a:spcPct val="120000"/>
              </a:lnSpc>
              <a:spcBef>
                <a:spcPts val="0"/>
              </a:spcBef>
              <a:buFont typeface="+mj-lt"/>
              <a:buAutoNum type="arabicPeriod"/>
            </a:pPr>
            <a:r>
              <a:rPr lang="hr-HR" sz="1400" dirty="0">
                <a:solidFill>
                  <a:srgbClr val="FF0000"/>
                </a:solidFill>
              </a:rPr>
              <a:t>Pravilnik o uvjetima i načinu ostvarivanja prava na državnu stipendiju na temelju </a:t>
            </a:r>
            <a:r>
              <a:rPr lang="hr-HR" sz="1400" dirty="0" err="1">
                <a:solidFill>
                  <a:srgbClr val="FF0000"/>
                </a:solidFill>
              </a:rPr>
              <a:t>socio</a:t>
            </a:r>
            <a:r>
              <a:rPr lang="hr-HR" sz="1400" dirty="0">
                <a:solidFill>
                  <a:srgbClr val="FF0000"/>
                </a:solidFill>
              </a:rPr>
              <a:t>-ekonomskog statusa 110/2022</a:t>
            </a:r>
          </a:p>
          <a:p>
            <a:pPr marL="457200" indent="-457200">
              <a:lnSpc>
                <a:spcPct val="120000"/>
              </a:lnSpc>
              <a:spcBef>
                <a:spcPts val="0"/>
              </a:spcBef>
              <a:buFont typeface="+mj-lt"/>
              <a:buAutoNum type="arabicPeriod"/>
            </a:pPr>
            <a:r>
              <a:rPr lang="hr-HR" sz="1400" dirty="0" err="1">
                <a:solidFill>
                  <a:srgbClr val="FF0000"/>
                </a:solidFill>
              </a:rPr>
              <a:t>janju</a:t>
            </a:r>
            <a:r>
              <a:rPr lang="hr-HR" sz="1400" dirty="0">
                <a:solidFill>
                  <a:srgbClr val="FF0000"/>
                </a:solidFill>
              </a:rPr>
              <a:t> studentskih poslova NN 96/18, 16/20</a:t>
            </a:r>
          </a:p>
        </p:txBody>
      </p:sp>
    </p:spTree>
    <p:extLst>
      <p:ext uri="{BB962C8B-B14F-4D97-AF65-F5344CB8AC3E}">
        <p14:creationId xmlns:p14="http://schemas.microsoft.com/office/powerpoint/2010/main" val="2676151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AD353DD-6AFF-D2CA-1964-0676F9AC8ED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71"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CAD353DD-6AFF-D2CA-1964-0676F9AC8ED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AAB61A2-74F3-8E6F-CF91-78D5AA7090DE}"/>
              </a:ext>
            </a:extLst>
          </p:cNvPr>
          <p:cNvSpPr>
            <a:spLocks noGrp="1"/>
          </p:cNvSpPr>
          <p:nvPr>
            <p:ph type="title"/>
          </p:nvPr>
        </p:nvSpPr>
        <p:spPr/>
        <p:txBody>
          <a:bodyPr vert="horz"/>
          <a:lstStyle/>
          <a:p>
            <a:r>
              <a:rPr lang="hr-HR" dirty="0"/>
              <a:t>Zakon o knjižnicama</a:t>
            </a:r>
          </a:p>
        </p:txBody>
      </p:sp>
      <p:sp>
        <p:nvSpPr>
          <p:cNvPr id="3" name="Content Placeholder 2">
            <a:extLst>
              <a:ext uri="{FF2B5EF4-FFF2-40B4-BE49-F238E27FC236}">
                <a16:creationId xmlns:a16="http://schemas.microsoft.com/office/drawing/2014/main" id="{54AA7DA8-C34D-65CC-587D-3CED59064C20}"/>
              </a:ext>
            </a:extLst>
          </p:cNvPr>
          <p:cNvSpPr>
            <a:spLocks noGrp="1"/>
          </p:cNvSpPr>
          <p:nvPr>
            <p:ph idx="1"/>
          </p:nvPr>
        </p:nvSpPr>
        <p:spPr/>
        <p:txBody>
          <a:bodyPr>
            <a:normAutofit/>
          </a:bodyPr>
          <a:lstStyle/>
          <a:p>
            <a:r>
              <a:rPr lang="hr-HR" dirty="0"/>
              <a:t>Osnova za obrade podataka u knjižnicama</a:t>
            </a:r>
          </a:p>
          <a:p>
            <a:pPr lvl="1"/>
            <a:r>
              <a:rPr lang="hr-HR" dirty="0"/>
              <a:t>vođenje evidencije korisnika prema Zakonu o knjižnicama i knjižničnoj djelatnosti </a:t>
            </a:r>
          </a:p>
          <a:p>
            <a:pPr lvl="1"/>
            <a:r>
              <a:rPr lang="hr-HR" dirty="0"/>
              <a:t>pružanje knjižničnih, informacijskih i drugih usluga sukladno Zakonu o knjižnicama i knjižničnoj djelatnosti </a:t>
            </a:r>
          </a:p>
          <a:p>
            <a:pPr lvl="1"/>
            <a:r>
              <a:rPr lang="hr-HR" dirty="0"/>
              <a:t>zaštita knjižničnog fonda</a:t>
            </a:r>
          </a:p>
          <a:p>
            <a:pPr lvl="1"/>
            <a:r>
              <a:rPr lang="hr-HR" dirty="0"/>
              <a:t>obavještavanje korisnika o knjižničnim uslugama i događajima</a:t>
            </a:r>
          </a:p>
          <a:p>
            <a:pPr lvl="1"/>
            <a:r>
              <a:rPr lang="hr-HR" dirty="0"/>
              <a:t>statistika</a:t>
            </a:r>
          </a:p>
          <a:p>
            <a:pPr lvl="1"/>
            <a:r>
              <a:rPr lang="hr-HR" dirty="0"/>
              <a:t>povratak duga</a:t>
            </a:r>
          </a:p>
          <a:p>
            <a:r>
              <a:rPr lang="hr-HR" dirty="0"/>
              <a:t>Informiranje javnosti o događanjima</a:t>
            </a:r>
          </a:p>
          <a:p>
            <a:endParaRPr lang="hr-HR" dirty="0"/>
          </a:p>
        </p:txBody>
      </p:sp>
    </p:spTree>
    <p:extLst>
      <p:ext uri="{BB962C8B-B14F-4D97-AF65-F5344CB8AC3E}">
        <p14:creationId xmlns:p14="http://schemas.microsoft.com/office/powerpoint/2010/main" val="532893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FD791D-E7F8-8CE4-25AF-DF590F3EFD06}"/>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93"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58FD791D-E7F8-8CE4-25AF-DF590F3EF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4EC8463-2F48-C363-9186-4AEF44A787C0}"/>
              </a:ext>
            </a:extLst>
          </p:cNvPr>
          <p:cNvSpPr>
            <a:spLocks noGrp="1"/>
          </p:cNvSpPr>
          <p:nvPr>
            <p:ph type="title"/>
          </p:nvPr>
        </p:nvSpPr>
        <p:spPr>
          <a:xfrm>
            <a:off x="648515" y="569202"/>
            <a:ext cx="10772775" cy="388741"/>
          </a:xfrm>
        </p:spPr>
        <p:txBody>
          <a:bodyPr vert="horz">
            <a:normAutofit fontScale="90000"/>
          </a:bodyPr>
          <a:lstStyle/>
          <a:p>
            <a:r>
              <a:rPr lang="hr-HR" dirty="0"/>
              <a:t>Druge obrade koje provode obrazovne ustanove</a:t>
            </a:r>
          </a:p>
        </p:txBody>
      </p:sp>
      <p:sp>
        <p:nvSpPr>
          <p:cNvPr id="3" name="Content Placeholder 2">
            <a:extLst>
              <a:ext uri="{FF2B5EF4-FFF2-40B4-BE49-F238E27FC236}">
                <a16:creationId xmlns:a16="http://schemas.microsoft.com/office/drawing/2014/main" id="{D84590A1-A866-E93B-0B44-A94B088EBE23}"/>
              </a:ext>
            </a:extLst>
          </p:cNvPr>
          <p:cNvSpPr>
            <a:spLocks noGrp="1"/>
          </p:cNvSpPr>
          <p:nvPr>
            <p:ph idx="1"/>
          </p:nvPr>
        </p:nvSpPr>
        <p:spPr>
          <a:xfrm>
            <a:off x="261257" y="1314994"/>
            <a:ext cx="11791405" cy="5425440"/>
          </a:xfrm>
        </p:spPr>
        <p:txBody>
          <a:bodyPr numCol="2">
            <a:normAutofit fontScale="77500" lnSpcReduction="20000"/>
          </a:bodyPr>
          <a:lstStyle/>
          <a:p>
            <a:pPr marL="4572" lvl="1" indent="0">
              <a:lnSpc>
                <a:spcPct val="120000"/>
              </a:lnSpc>
              <a:spcBef>
                <a:spcPts val="0"/>
              </a:spcBef>
              <a:buNone/>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OBVEZE PREMA ZAKONU O RADU, ZAKONU O ZAŠTITI NA RADU </a:t>
            </a:r>
          </a:p>
          <a:p>
            <a:pPr marL="4572" lvl="1" indent="0">
              <a:lnSpc>
                <a:spcPct val="120000"/>
              </a:lnSpc>
              <a:spcBef>
                <a:spcPts val="0"/>
              </a:spcBef>
              <a:buNone/>
            </a:pPr>
            <a:endPar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radnicima</a:t>
            </a:r>
            <a:endParaRPr lang="hr-HR"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Podaci o uzdržavanim članovima obitelji zaposlenih radnika</a:t>
            </a:r>
            <a:r>
              <a:rPr lang="hr-HR" sz="1800" b="1" i="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povredama na radu, kolektivnim nesrećama, opasnim pojavama, profesionalnim bolestima i bolestima u svezi s radom</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liječničkim pregledima zaposlenika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obuci za sigurnost i zdravlje na radu</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Evidencija podataka o članovima radničkog vijeća</a:t>
            </a:r>
            <a:endParaRPr lang="hr-HR" sz="1800" b="1"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Evidencija podataka o članovima upravnog vijeća</a:t>
            </a:r>
            <a:endParaRPr lang="hr-HR" sz="1800" b="1"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Evidencija podataka o korištenju radnog vremena</a:t>
            </a:r>
            <a:endParaRPr lang="hr-HR" sz="1800" b="1"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kandidatima za rad</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provjerama zloupotrebe alkohola, droga ili drugih sredstava ovisnosti</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Evidencija podataka o pohvalama i prigovorima</a:t>
            </a:r>
            <a:endParaRPr lang="hr-HR" sz="1800" b="1"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plaćama, službenim putovanjima i ostalim mjesečnim plaćanjima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ugovorima o djelu, autorskim ugovorima i ostalim ugovorima sklopljenim s fizičkim osobama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izdanim računima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kontaktima poslovnih partnera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platnom prometu</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obavljenom nadzoru i utvrđenom stanju</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procesuiranju prekršaja iz područja zaštite na radu, zaštite od požara, zaštite okoliša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kupnji/zakupu/prodaji nekretnina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korištenju i nadzoru korištenja mobilnih telefona, automobila, zaštitne opreme i drugih sredstava danih na korištenje</a:t>
            </a:r>
          </a:p>
          <a:p>
            <a:pPr lvl="1">
              <a:lnSpc>
                <a:spcPct val="120000"/>
              </a:lnSpc>
              <a:spcBef>
                <a:spcPts val="0"/>
              </a:spcBef>
              <a:buFont typeface="Arial" panose="020B0604020202020204" pitchFamily="34" charset="0"/>
              <a:buChar char="•"/>
            </a:pPr>
            <a:r>
              <a:rPr lang="hr-HR" sz="1800" b="1" kern="0"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Evidencija podataka o obrazovanju, razvoju i obuci zaposlenih</a:t>
            </a:r>
            <a:endParaRPr lang="hr-HR" sz="1800"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Evidencija podataka o provedbi praktične nastave</a:t>
            </a:r>
            <a:endParaRPr lang="hr-HR" sz="1800"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endParaRPr lang="hr-HR"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4572" lvl="1" indent="0">
              <a:lnSpc>
                <a:spcPct val="120000"/>
              </a:lnSpc>
              <a:spcBef>
                <a:spcPts val="0"/>
              </a:spcBef>
              <a:buNone/>
            </a:pPr>
            <a:r>
              <a:rPr lang="hr-HR" sz="1800" b="1" kern="0" dirty="0">
                <a:solidFill>
                  <a:srgbClr val="000000"/>
                </a:solidFill>
                <a:latin typeface="Arial" panose="020B0604020202020204" pitchFamily="34" charset="0"/>
                <a:ea typeface="Calibri" panose="020F0502020204030204" pitchFamily="34" charset="0"/>
                <a:cs typeface="Times New Roman" panose="02020603050405020304" pitchFamily="18" charset="0"/>
              </a:rPr>
              <a:t>	JAVNA NABAVA</a:t>
            </a:r>
            <a:endParaRPr lang="hr-H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Evidencija podataka o postupku javne i jednostavne nabave</a:t>
            </a:r>
            <a:endParaRPr lang="hr-HR"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4572" lvl="1" indent="0">
              <a:lnSpc>
                <a:spcPct val="120000"/>
              </a:lnSpc>
              <a:spcBef>
                <a:spcPts val="0"/>
              </a:spcBef>
              <a:buNone/>
            </a:pPr>
            <a:r>
              <a:rPr lang="hr-HR" sz="1800" b="1" kern="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p>
          <a:p>
            <a:pPr marL="4572" lvl="1" indent="0">
              <a:lnSpc>
                <a:spcPct val="120000"/>
              </a:lnSpc>
              <a:spcBef>
                <a:spcPts val="0"/>
              </a:spcBef>
              <a:buNone/>
            </a:pPr>
            <a:r>
              <a:rPr lang="hr-HR" sz="1800" b="1" kern="0" dirty="0">
                <a:solidFill>
                  <a:srgbClr val="000000"/>
                </a:solidFill>
                <a:latin typeface="Arial" panose="020B0604020202020204" pitchFamily="34" charset="0"/>
                <a:ea typeface="Calibri" panose="020F0502020204030204" pitchFamily="34" charset="0"/>
                <a:cs typeface="Times New Roman" panose="02020603050405020304" pitchFamily="18" charset="0"/>
              </a:rPr>
              <a:t>	SIGURNOST I VIDEONADZOR</a:t>
            </a:r>
          </a:p>
          <a:p>
            <a:pPr lvl="1">
              <a:lnSpc>
                <a:spcPct val="120000"/>
              </a:lnSpc>
              <a:spcBef>
                <a:spcPts val="0"/>
              </a:spcBef>
              <a:buFont typeface="Arial" panose="020B0604020202020204" pitchFamily="34" charset="0"/>
              <a:buChar char="•"/>
            </a:pPr>
            <a:r>
              <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Dozvole za pristup, kretanje i snimanje </a:t>
            </a:r>
            <a:endParaRPr lang="hr-HR" sz="1800" b="1"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Bef>
                <a:spcPts val="0"/>
              </a:spcBef>
              <a:buFont typeface="Arial" panose="020B0604020202020204" pitchFamily="34" charset="0"/>
              <a:buChar char="•"/>
            </a:pPr>
            <a:r>
              <a:rPr lang="hr-HR" sz="18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Dokumentacija o video nadzoru</a:t>
            </a:r>
            <a:endParaRPr lang="hr-HR" sz="1800" b="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0"/>
              </a:spcBef>
            </a:pPr>
            <a:endParaRPr lang="hr-HR" dirty="0"/>
          </a:p>
        </p:txBody>
      </p:sp>
    </p:spTree>
    <p:extLst>
      <p:ext uri="{BB962C8B-B14F-4D97-AF65-F5344CB8AC3E}">
        <p14:creationId xmlns:p14="http://schemas.microsoft.com/office/powerpoint/2010/main" val="3693383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80BECF5-91A8-CA27-2898-71CDA06C241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57" name="think-cell Slide" r:id="rId5" imgW="408" imgH="408" progId="TCLayout.ActiveDocument.1">
                  <p:embed/>
                </p:oleObj>
              </mc:Choice>
              <mc:Fallback>
                <p:oleObj name="think-cell Slide" r:id="rId5" imgW="408" imgH="408" progId="TCLayout.ActiveDocument.1">
                  <p:embed/>
                  <p:pic>
                    <p:nvPicPr>
                      <p:cNvPr id="2" name="Object 1" hidden="1">
                        <a:extLst>
                          <a:ext uri="{FF2B5EF4-FFF2-40B4-BE49-F238E27FC236}">
                            <a16:creationId xmlns:a16="http://schemas.microsoft.com/office/drawing/2014/main" id="{B80BECF5-91A8-CA27-2898-71CDA06C241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46" name="Google Shape;346;p38"/>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dirty="0"/>
              <a:t>TEHNIČKE I ORGANIZACIJSKE MJERE ZAŠTITE</a:t>
            </a:r>
            <a:endParaRPr dirty="0"/>
          </a:p>
        </p:txBody>
      </p:sp>
      <p:sp>
        <p:nvSpPr>
          <p:cNvPr id="347" name="Google Shape;347;p38"/>
          <p:cNvSpPr txBox="1">
            <a:spLocks noGrp="1"/>
          </p:cNvSpPr>
          <p:nvPr>
            <p:ph type="body" idx="1"/>
          </p:nvPr>
        </p:nvSpPr>
        <p:spPr>
          <a:xfrm>
            <a:off x="1024128" y="2084832"/>
            <a:ext cx="9720071" cy="4224528"/>
          </a:xfrm>
          <a:prstGeom prst="rect">
            <a:avLst/>
          </a:prstGeom>
          <a:noFill/>
          <a:ln>
            <a:noFill/>
          </a:ln>
        </p:spPr>
        <p:txBody>
          <a:bodyPr spcFirstLastPara="1" wrap="square" lIns="45700" tIns="45700" rIns="45700" bIns="45700" anchor="t" anchorCtr="0">
            <a:normAutofit fontScale="92500" lnSpcReduction="20000"/>
          </a:bodyPr>
          <a:lstStyle/>
          <a:p>
            <a:pPr marL="91440" lvl="0" indent="-129540" algn="l" rtl="0">
              <a:lnSpc>
                <a:spcPct val="90000"/>
              </a:lnSpc>
              <a:spcBef>
                <a:spcPts val="0"/>
              </a:spcBef>
              <a:spcAft>
                <a:spcPts val="0"/>
              </a:spcAft>
              <a:buSzPct val="100000"/>
              <a:buChar char=" "/>
            </a:pPr>
            <a:r>
              <a:rPr lang="en-GB" sz="2400" dirty="0"/>
              <a:t>ORGANIZACIJSKE MJERE:</a:t>
            </a:r>
            <a:endParaRPr dirty="0"/>
          </a:p>
          <a:p>
            <a:pPr marL="91440" lvl="0" indent="-129540" algn="l" rtl="0">
              <a:lnSpc>
                <a:spcPct val="90000"/>
              </a:lnSpc>
              <a:spcBef>
                <a:spcPts val="1400"/>
              </a:spcBef>
              <a:spcAft>
                <a:spcPts val="0"/>
              </a:spcAft>
              <a:buSzPct val="100000"/>
              <a:buChar char=" "/>
            </a:pPr>
            <a:r>
              <a:rPr lang="en-GB" sz="2400" b="1" dirty="0"/>
              <a:t>Interne </a:t>
            </a:r>
            <a:r>
              <a:rPr lang="en-GB" sz="2400" b="1" dirty="0" err="1"/>
              <a:t>politike</a:t>
            </a:r>
            <a:r>
              <a:rPr lang="en-GB" sz="2400" b="1" dirty="0"/>
              <a:t> za </a:t>
            </a:r>
            <a:r>
              <a:rPr lang="en-GB" sz="2400" b="1" dirty="0" err="1"/>
              <a:t>zaštitu</a:t>
            </a:r>
            <a:r>
              <a:rPr lang="en-GB" sz="2400" b="1" dirty="0"/>
              <a:t> </a:t>
            </a:r>
            <a:r>
              <a:rPr lang="en-GB" sz="2400" b="1" dirty="0" err="1"/>
              <a:t>osobnih</a:t>
            </a:r>
            <a:r>
              <a:rPr lang="en-GB" sz="2400" b="1" dirty="0"/>
              <a:t> </a:t>
            </a:r>
            <a:r>
              <a:rPr lang="en-GB" sz="2400" b="1" dirty="0" err="1"/>
              <a:t>podataka</a:t>
            </a:r>
            <a:r>
              <a:rPr lang="en-GB" sz="2400" b="1" dirty="0"/>
              <a:t> </a:t>
            </a:r>
            <a:r>
              <a:rPr lang="en-GB" sz="2400" b="1" dirty="0" err="1"/>
              <a:t>unutar</a:t>
            </a:r>
            <a:r>
              <a:rPr lang="en-GB" sz="2400" b="1" dirty="0"/>
              <a:t> </a:t>
            </a:r>
            <a:r>
              <a:rPr lang="en-GB" sz="2400" b="1" dirty="0" err="1"/>
              <a:t>ustanove</a:t>
            </a:r>
            <a:r>
              <a:rPr lang="en-GB" sz="2400" b="1" dirty="0"/>
              <a:t>:</a:t>
            </a:r>
            <a:endParaRPr sz="2400" b="1" dirty="0"/>
          </a:p>
          <a:p>
            <a:pPr lvl="0" algn="l" rtl="0">
              <a:lnSpc>
                <a:spcPct val="90000"/>
              </a:lnSpc>
              <a:spcBef>
                <a:spcPts val="1400"/>
              </a:spcBef>
              <a:spcAft>
                <a:spcPts val="0"/>
              </a:spcAft>
              <a:buSzPct val="100000"/>
            </a:pPr>
            <a:r>
              <a:rPr lang="en-GB" sz="2400" dirty="0" err="1"/>
              <a:t>osoblje</a:t>
            </a:r>
            <a:r>
              <a:rPr lang="en-GB" sz="2400" dirty="0"/>
              <a:t> - </a:t>
            </a:r>
            <a:r>
              <a:rPr lang="en-GB" sz="2400" dirty="0" err="1"/>
              <a:t>tko</a:t>
            </a:r>
            <a:r>
              <a:rPr lang="en-GB" sz="2400" dirty="0"/>
              <a:t> </a:t>
            </a:r>
            <a:r>
              <a:rPr lang="en-GB" sz="2400" dirty="0" err="1"/>
              <a:t>ima</a:t>
            </a:r>
            <a:r>
              <a:rPr lang="en-GB" sz="2400" dirty="0"/>
              <a:t> </a:t>
            </a:r>
            <a:r>
              <a:rPr lang="en-GB" sz="2400" dirty="0" err="1"/>
              <a:t>pristup</a:t>
            </a:r>
            <a:r>
              <a:rPr lang="en-GB" sz="2400" dirty="0"/>
              <a:t> </a:t>
            </a:r>
            <a:r>
              <a:rPr lang="en-GB" sz="2400" dirty="0" err="1"/>
              <a:t>kojim</a:t>
            </a:r>
            <a:r>
              <a:rPr lang="en-GB" sz="2400" dirty="0"/>
              <a:t> </a:t>
            </a:r>
            <a:r>
              <a:rPr lang="en-GB" sz="2400" dirty="0" err="1"/>
              <a:t>podacima</a:t>
            </a:r>
            <a:r>
              <a:rPr lang="en-GB" sz="2400" dirty="0"/>
              <a:t> </a:t>
            </a:r>
            <a:endParaRPr sz="2400" dirty="0"/>
          </a:p>
          <a:p>
            <a:pPr lvl="0" algn="l" rtl="0">
              <a:lnSpc>
                <a:spcPct val="90000"/>
              </a:lnSpc>
              <a:spcBef>
                <a:spcPts val="1400"/>
              </a:spcBef>
              <a:spcAft>
                <a:spcPts val="0"/>
              </a:spcAft>
              <a:buSzPct val="100000"/>
            </a:pPr>
            <a:r>
              <a:rPr lang="en-GB" sz="2400" dirty="0" err="1"/>
              <a:t>definicija</a:t>
            </a:r>
            <a:r>
              <a:rPr lang="en-GB" sz="2400" dirty="0"/>
              <a:t> </a:t>
            </a:r>
            <a:r>
              <a:rPr lang="en-GB" sz="2400" dirty="0" err="1"/>
              <a:t>uloga</a:t>
            </a:r>
            <a:r>
              <a:rPr lang="en-GB" sz="2400" dirty="0"/>
              <a:t> </a:t>
            </a:r>
            <a:r>
              <a:rPr lang="en-GB" sz="2400" dirty="0" err="1"/>
              <a:t>i</a:t>
            </a:r>
            <a:r>
              <a:rPr lang="en-GB" sz="2400" dirty="0"/>
              <a:t> </a:t>
            </a:r>
            <a:r>
              <a:rPr lang="en-GB" sz="2400" dirty="0" err="1"/>
              <a:t>prava</a:t>
            </a:r>
            <a:r>
              <a:rPr lang="en-GB" sz="2400" dirty="0"/>
              <a:t> </a:t>
            </a:r>
            <a:r>
              <a:rPr lang="en-GB" sz="2400" dirty="0" err="1"/>
              <a:t>pristupa</a:t>
            </a:r>
            <a:r>
              <a:rPr lang="en-GB" sz="2400" dirty="0"/>
              <a:t> </a:t>
            </a:r>
            <a:r>
              <a:rPr lang="hr-HR" sz="2400" dirty="0"/>
              <a:t>informacijskim sustavima</a:t>
            </a:r>
            <a:endParaRPr sz="2400" dirty="0"/>
          </a:p>
          <a:p>
            <a:pPr lvl="0" algn="l" rtl="0">
              <a:lnSpc>
                <a:spcPct val="90000"/>
              </a:lnSpc>
              <a:spcBef>
                <a:spcPts val="1400"/>
              </a:spcBef>
              <a:spcAft>
                <a:spcPts val="0"/>
              </a:spcAft>
              <a:buSzPct val="100000"/>
            </a:pPr>
            <a:r>
              <a:rPr lang="en-GB" sz="2400" dirty="0"/>
              <a:t>koji </a:t>
            </a:r>
            <a:r>
              <a:rPr lang="en-GB" sz="2400" dirty="0" err="1"/>
              <a:t>su</a:t>
            </a:r>
            <a:r>
              <a:rPr lang="en-GB" sz="2400" dirty="0"/>
              <a:t> </a:t>
            </a:r>
            <a:r>
              <a:rPr lang="en-GB" sz="2400" dirty="0" err="1"/>
              <a:t>tokovi</a:t>
            </a:r>
            <a:r>
              <a:rPr lang="en-GB" sz="2400" dirty="0"/>
              <a:t> </a:t>
            </a:r>
            <a:r>
              <a:rPr lang="en-GB" sz="2400" dirty="0" err="1"/>
              <a:t>podataka</a:t>
            </a:r>
            <a:r>
              <a:rPr lang="en-GB" sz="2400" dirty="0"/>
              <a:t>   </a:t>
            </a:r>
            <a:endParaRPr sz="2400" dirty="0"/>
          </a:p>
          <a:p>
            <a:pPr lvl="0" algn="l" rtl="0">
              <a:lnSpc>
                <a:spcPct val="90000"/>
              </a:lnSpc>
              <a:spcBef>
                <a:spcPts val="1400"/>
              </a:spcBef>
              <a:spcAft>
                <a:spcPts val="0"/>
              </a:spcAft>
              <a:buSzPct val="100000"/>
            </a:pPr>
            <a:r>
              <a:rPr lang="en-GB" sz="2400" dirty="0" err="1"/>
              <a:t>informiranje</a:t>
            </a:r>
            <a:r>
              <a:rPr lang="en-GB" sz="2400" dirty="0"/>
              <a:t> </a:t>
            </a:r>
            <a:r>
              <a:rPr lang="en-GB" sz="2400" dirty="0" err="1"/>
              <a:t>ispitanika</a:t>
            </a:r>
            <a:endParaRPr sz="2400" dirty="0"/>
          </a:p>
          <a:p>
            <a:pPr lvl="0" algn="l" rtl="0">
              <a:lnSpc>
                <a:spcPct val="90000"/>
              </a:lnSpc>
              <a:spcBef>
                <a:spcPts val="1400"/>
              </a:spcBef>
              <a:spcAft>
                <a:spcPts val="0"/>
              </a:spcAft>
              <a:buSzPct val="100000"/>
            </a:pPr>
            <a:r>
              <a:rPr lang="en-GB" sz="2400" dirty="0" err="1"/>
              <a:t>izrada</a:t>
            </a:r>
            <a:r>
              <a:rPr lang="en-GB" sz="2400" dirty="0"/>
              <a:t> </a:t>
            </a:r>
            <a:r>
              <a:rPr lang="en-GB" sz="2400" dirty="0" err="1"/>
              <a:t>obrazaca</a:t>
            </a:r>
            <a:r>
              <a:rPr lang="en-GB" sz="2400" dirty="0"/>
              <a:t> za </a:t>
            </a:r>
            <a:r>
              <a:rPr lang="hr-HR" sz="2400" dirty="0"/>
              <a:t>ostvarivanje</a:t>
            </a:r>
            <a:r>
              <a:rPr lang="en-GB" sz="2400" dirty="0"/>
              <a:t> </a:t>
            </a:r>
            <a:r>
              <a:rPr lang="en-GB" sz="2400" dirty="0" err="1"/>
              <a:t>prava</a:t>
            </a:r>
            <a:r>
              <a:rPr lang="en-GB" sz="2400" dirty="0"/>
              <a:t> </a:t>
            </a:r>
            <a:endParaRPr lang="hr-HR" sz="2400" dirty="0"/>
          </a:p>
          <a:p>
            <a:pPr lvl="0" algn="l" rtl="0">
              <a:lnSpc>
                <a:spcPct val="90000"/>
              </a:lnSpc>
              <a:spcBef>
                <a:spcPts val="1400"/>
              </a:spcBef>
              <a:spcAft>
                <a:spcPts val="0"/>
              </a:spcAft>
              <a:buSzPct val="100000"/>
            </a:pPr>
            <a:r>
              <a:rPr lang="en-GB" sz="2400" dirty="0" err="1"/>
              <a:t>scenarij</a:t>
            </a:r>
            <a:r>
              <a:rPr lang="en-GB" sz="2400" dirty="0"/>
              <a:t> </a:t>
            </a:r>
            <a:r>
              <a:rPr lang="en-GB" sz="2400" dirty="0" err="1"/>
              <a:t>povrede</a:t>
            </a:r>
            <a:r>
              <a:rPr lang="en-GB" sz="2400" dirty="0"/>
              <a:t> </a:t>
            </a:r>
            <a:r>
              <a:rPr lang="en-GB" sz="2400" dirty="0" err="1"/>
              <a:t>sigurnosti</a:t>
            </a:r>
            <a:r>
              <a:rPr lang="en-GB" sz="2400" dirty="0"/>
              <a:t> – </a:t>
            </a:r>
            <a:r>
              <a:rPr lang="en-GB" sz="2400" dirty="0" err="1"/>
              <a:t>prijava</a:t>
            </a:r>
            <a:r>
              <a:rPr lang="en-GB" sz="2400" dirty="0"/>
              <a:t> </a:t>
            </a:r>
            <a:r>
              <a:rPr lang="en-GB" sz="2400" dirty="0" err="1"/>
              <a:t>povrede</a:t>
            </a:r>
            <a:r>
              <a:rPr lang="en-GB" sz="2400" dirty="0"/>
              <a:t> AZOP-u u </a:t>
            </a:r>
            <a:r>
              <a:rPr lang="en-GB" sz="2400" dirty="0" err="1"/>
              <a:t>roku</a:t>
            </a:r>
            <a:r>
              <a:rPr lang="en-GB" sz="2400" dirty="0"/>
              <a:t> od 72  </a:t>
            </a:r>
            <a:r>
              <a:rPr lang="en-GB" sz="2400" dirty="0" err="1"/>
              <a:t>sata</a:t>
            </a:r>
            <a:r>
              <a:rPr lang="en-GB" sz="2400" dirty="0"/>
              <a:t> od </a:t>
            </a:r>
            <a:r>
              <a:rPr lang="en-GB" sz="2400" dirty="0" err="1"/>
              <a:t>saznanja</a:t>
            </a:r>
            <a:r>
              <a:rPr lang="en-GB" sz="2400" dirty="0"/>
              <a:t> o </a:t>
            </a:r>
            <a:r>
              <a:rPr lang="en-GB" sz="2400" dirty="0" err="1"/>
              <a:t>povredi</a:t>
            </a:r>
            <a:r>
              <a:rPr lang="en-GB" sz="2400" dirty="0"/>
              <a:t> (</a:t>
            </a:r>
            <a:r>
              <a:rPr lang="en-GB" sz="2400" dirty="0" err="1"/>
              <a:t>čl</a:t>
            </a:r>
            <a:r>
              <a:rPr lang="en-GB" sz="2400" dirty="0"/>
              <a:t>. 33 </a:t>
            </a:r>
            <a:r>
              <a:rPr lang="en-GB" sz="2400" dirty="0" err="1"/>
              <a:t>i</a:t>
            </a:r>
            <a:r>
              <a:rPr lang="en-GB" sz="2400" dirty="0"/>
              <a:t> 34 </a:t>
            </a:r>
            <a:r>
              <a:rPr lang="en-GB" sz="2400" dirty="0" err="1"/>
              <a:t>Uredbe</a:t>
            </a:r>
            <a:r>
              <a:rPr lang="en-GB" sz="2400" dirty="0"/>
              <a:t>)</a:t>
            </a:r>
            <a:endParaRPr lang="hr-HR" sz="2400" dirty="0"/>
          </a:p>
          <a:p>
            <a:pPr>
              <a:spcBef>
                <a:spcPts val="1400"/>
              </a:spcBef>
              <a:buSzPct val="100000"/>
            </a:pPr>
            <a:r>
              <a:rPr lang="hr-HR" sz="2400" dirty="0"/>
              <a:t>politika „čistih stolova“ – dokumenti s osobnim podacima ne nalaze se na vidljivom mjestu poput radnog stola ili pulta; </a:t>
            </a:r>
          </a:p>
          <a:p>
            <a:pPr lvl="0" algn="l" rtl="0">
              <a:lnSpc>
                <a:spcPct val="90000"/>
              </a:lnSpc>
              <a:spcBef>
                <a:spcPts val="1400"/>
              </a:spcBef>
              <a:spcAft>
                <a:spcPts val="0"/>
              </a:spcAft>
              <a:buSzPct val="100000"/>
            </a:pPr>
            <a:endParaRPr sz="2400" dirty="0"/>
          </a:p>
          <a:p>
            <a:pPr marL="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EFC40F-1531-694D-1DD9-42295E4812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81" name="think-cell Slide" r:id="rId5" imgW="408" imgH="408" progId="TCLayout.ActiveDocument.1">
                  <p:embed/>
                </p:oleObj>
              </mc:Choice>
              <mc:Fallback>
                <p:oleObj name="think-cell Slide" r:id="rId5" imgW="408" imgH="408" progId="TCLayout.ActiveDocument.1">
                  <p:embed/>
                  <p:pic>
                    <p:nvPicPr>
                      <p:cNvPr id="2" name="Object 1" hidden="1">
                        <a:extLst>
                          <a:ext uri="{FF2B5EF4-FFF2-40B4-BE49-F238E27FC236}">
                            <a16:creationId xmlns:a16="http://schemas.microsoft.com/office/drawing/2014/main" id="{ACEFC40F-1531-694D-1DD9-42295E48128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53" name="Google Shape;353;p39"/>
          <p:cNvSpPr txBox="1">
            <a:spLocks noGrp="1"/>
          </p:cNvSpPr>
          <p:nvPr>
            <p:ph type="title"/>
          </p:nvPr>
        </p:nvSpPr>
        <p:spPr>
          <a:xfrm>
            <a:off x="935993" y="-108847"/>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dirty="0"/>
              <a:t>TEHNIČKE MJERE</a:t>
            </a:r>
            <a:endParaRPr dirty="0"/>
          </a:p>
        </p:txBody>
      </p:sp>
      <p:sp>
        <p:nvSpPr>
          <p:cNvPr id="354" name="Google Shape;354;p39"/>
          <p:cNvSpPr txBox="1">
            <a:spLocks noGrp="1"/>
          </p:cNvSpPr>
          <p:nvPr>
            <p:ph type="body" idx="1"/>
          </p:nvPr>
        </p:nvSpPr>
        <p:spPr>
          <a:xfrm>
            <a:off x="1042196" y="1074552"/>
            <a:ext cx="10411548" cy="4896589"/>
          </a:xfrm>
          <a:prstGeom prst="rect">
            <a:avLst/>
          </a:prstGeom>
          <a:noFill/>
          <a:ln>
            <a:noFill/>
          </a:ln>
        </p:spPr>
        <p:txBody>
          <a:bodyPr spcFirstLastPara="1" wrap="square" lIns="45700" tIns="45700" rIns="45700" bIns="45700" numCol="1" anchor="t" anchorCtr="0">
            <a:normAutofit lnSpcReduction="10000"/>
          </a:bodyPr>
          <a:lstStyle/>
          <a:p>
            <a:pPr marL="0" lvl="0" indent="0" algn="l" rtl="0">
              <a:lnSpc>
                <a:spcPct val="90000"/>
              </a:lnSpc>
              <a:spcBef>
                <a:spcPts val="0"/>
              </a:spcBef>
              <a:spcAft>
                <a:spcPts val="0"/>
              </a:spcAft>
              <a:buSzPct val="100000"/>
              <a:buNone/>
            </a:pPr>
            <a:r>
              <a:rPr lang="en-GB" sz="2400" b="1" dirty="0" err="1">
                <a:solidFill>
                  <a:schemeClr val="dk1"/>
                </a:solidFill>
              </a:rPr>
              <a:t>Smanjuju</a:t>
            </a:r>
            <a:r>
              <a:rPr lang="en-GB" sz="2400" b="1" dirty="0">
                <a:solidFill>
                  <a:schemeClr val="dk1"/>
                </a:solidFill>
              </a:rPr>
              <a:t> </a:t>
            </a:r>
            <a:r>
              <a:rPr lang="en-GB" sz="2400" b="1" dirty="0" err="1">
                <a:solidFill>
                  <a:schemeClr val="dk1"/>
                </a:solidFill>
              </a:rPr>
              <a:t>rizike</a:t>
            </a:r>
            <a:r>
              <a:rPr lang="en-GB" sz="2400" b="1" dirty="0">
                <a:solidFill>
                  <a:schemeClr val="dk1"/>
                </a:solidFill>
              </a:rPr>
              <a:t> </a:t>
            </a:r>
            <a:r>
              <a:rPr lang="hr-HR" sz="2400" b="1" dirty="0">
                <a:solidFill>
                  <a:schemeClr val="dk1"/>
                </a:solidFill>
              </a:rPr>
              <a:t>od pojeve gubitka</a:t>
            </a:r>
            <a:r>
              <a:rPr lang="en-GB" sz="2400" b="1" dirty="0">
                <a:solidFill>
                  <a:schemeClr val="dk1"/>
                </a:solidFill>
              </a:rPr>
              <a:t> </a:t>
            </a:r>
            <a:r>
              <a:rPr lang="en-GB" sz="2400" b="1" dirty="0" err="1">
                <a:solidFill>
                  <a:schemeClr val="dk1"/>
                </a:solidFill>
              </a:rPr>
              <a:t>podataka</a:t>
            </a:r>
            <a:r>
              <a:rPr lang="en-GB" sz="2400" b="1" dirty="0">
                <a:solidFill>
                  <a:schemeClr val="dk1"/>
                </a:solidFill>
              </a:rPr>
              <a:t>, </a:t>
            </a:r>
            <a:r>
              <a:rPr lang="en-GB" sz="2400" b="1" dirty="0" err="1">
                <a:solidFill>
                  <a:schemeClr val="dk1"/>
                </a:solidFill>
              </a:rPr>
              <a:t>krađe</a:t>
            </a:r>
            <a:r>
              <a:rPr lang="en-GB" sz="2400" b="1" dirty="0">
                <a:solidFill>
                  <a:schemeClr val="dk1"/>
                </a:solidFill>
              </a:rPr>
              <a:t> </a:t>
            </a:r>
            <a:r>
              <a:rPr lang="en-GB" sz="2400" b="1" dirty="0" err="1">
                <a:solidFill>
                  <a:schemeClr val="dk1"/>
                </a:solidFill>
              </a:rPr>
              <a:t>podataka</a:t>
            </a:r>
            <a:r>
              <a:rPr lang="en-GB" sz="2400" b="1" dirty="0">
                <a:solidFill>
                  <a:schemeClr val="dk1"/>
                </a:solidFill>
              </a:rPr>
              <a:t>, </a:t>
            </a:r>
            <a:r>
              <a:rPr lang="en-GB" sz="2400" b="1" dirty="0" err="1">
                <a:solidFill>
                  <a:schemeClr val="dk1"/>
                </a:solidFill>
              </a:rPr>
              <a:t>nedostupnosti</a:t>
            </a:r>
            <a:r>
              <a:rPr lang="en-GB" sz="2400" b="1" dirty="0">
                <a:solidFill>
                  <a:schemeClr val="dk1"/>
                </a:solidFill>
              </a:rPr>
              <a:t> </a:t>
            </a:r>
            <a:r>
              <a:rPr lang="en-GB" sz="2400" b="1" dirty="0" err="1">
                <a:solidFill>
                  <a:schemeClr val="dk1"/>
                </a:solidFill>
              </a:rPr>
              <a:t>podataka</a:t>
            </a:r>
            <a:r>
              <a:rPr lang="en-GB" sz="2400" b="1" dirty="0">
                <a:solidFill>
                  <a:schemeClr val="dk1"/>
                </a:solidFill>
              </a:rPr>
              <a:t> </a:t>
            </a:r>
            <a:r>
              <a:rPr lang="en-GB" sz="2400" b="1" dirty="0" err="1">
                <a:solidFill>
                  <a:schemeClr val="dk1"/>
                </a:solidFill>
              </a:rPr>
              <a:t>itd</a:t>
            </a:r>
            <a:r>
              <a:rPr lang="en-GB" sz="2400" b="1" dirty="0">
                <a:solidFill>
                  <a:schemeClr val="dk1"/>
                </a:solidFill>
              </a:rPr>
              <a:t>.</a:t>
            </a:r>
            <a:endParaRPr dirty="0"/>
          </a:p>
          <a:p>
            <a:pPr marL="0" lvl="0" indent="0" algn="l" rtl="0">
              <a:lnSpc>
                <a:spcPct val="90000"/>
              </a:lnSpc>
              <a:spcBef>
                <a:spcPts val="1400"/>
              </a:spcBef>
              <a:spcAft>
                <a:spcPts val="0"/>
              </a:spcAft>
              <a:buSzPct val="100000"/>
              <a:buNone/>
            </a:pPr>
            <a:r>
              <a:rPr lang="en-GB" sz="2400" b="1" dirty="0" err="1">
                <a:solidFill>
                  <a:schemeClr val="dk1"/>
                </a:solidFill>
              </a:rPr>
              <a:t>Uključuju</a:t>
            </a:r>
            <a:r>
              <a:rPr lang="en-GB" sz="2400" b="1" dirty="0">
                <a:solidFill>
                  <a:schemeClr val="dk1"/>
                </a:solidFill>
              </a:rPr>
              <a:t>: </a:t>
            </a:r>
            <a:endParaRPr lang="hr-HR" sz="2400" b="1" dirty="0">
              <a:solidFill>
                <a:schemeClr val="dk1"/>
              </a:solidFill>
            </a:endParaRPr>
          </a:p>
          <a:p>
            <a:pPr marL="0" lvl="0" indent="0" algn="l" rtl="0">
              <a:lnSpc>
                <a:spcPct val="90000"/>
              </a:lnSpc>
              <a:spcBef>
                <a:spcPts val="1400"/>
              </a:spcBef>
              <a:spcAft>
                <a:spcPts val="0"/>
              </a:spcAft>
              <a:buSzPct val="100000"/>
              <a:buNone/>
            </a:pPr>
            <a:endParaRPr lang="hr-HR" sz="2000" dirty="0"/>
          </a:p>
          <a:p>
            <a:pPr marL="0" lvl="0" indent="0" algn="l" rtl="0">
              <a:lnSpc>
                <a:spcPct val="90000"/>
              </a:lnSpc>
              <a:spcBef>
                <a:spcPts val="1400"/>
              </a:spcBef>
              <a:spcAft>
                <a:spcPts val="0"/>
              </a:spcAft>
              <a:buSzPct val="100000"/>
              <a:buNone/>
            </a:pPr>
            <a:r>
              <a:rPr lang="hr-HR" sz="2000" dirty="0"/>
              <a:t>Osobni podaci na računalima djelatnika i u računalnim labosima</a:t>
            </a:r>
          </a:p>
          <a:p>
            <a:pPr marL="0" lvl="0" indent="0" algn="l" rtl="0">
              <a:lnSpc>
                <a:spcPct val="90000"/>
              </a:lnSpc>
              <a:spcBef>
                <a:spcPts val="1400"/>
              </a:spcBef>
              <a:spcAft>
                <a:spcPts val="0"/>
              </a:spcAft>
              <a:buSzPct val="100000"/>
              <a:buNone/>
            </a:pPr>
            <a:r>
              <a:rPr lang="hr-HR" sz="2000" dirty="0"/>
              <a:t>Brisanje povijesti pretraživanja interneta</a:t>
            </a:r>
          </a:p>
          <a:p>
            <a:pPr marL="0" lvl="0" indent="0" algn="l" rtl="0">
              <a:lnSpc>
                <a:spcPct val="90000"/>
              </a:lnSpc>
              <a:spcBef>
                <a:spcPts val="1400"/>
              </a:spcBef>
              <a:spcAft>
                <a:spcPts val="0"/>
              </a:spcAft>
              <a:buSzPct val="100000"/>
              <a:buNone/>
            </a:pPr>
            <a:r>
              <a:rPr lang="hr-HR" sz="2000" dirty="0" err="1"/>
              <a:t>Odlogiravanje</a:t>
            </a:r>
            <a:r>
              <a:rPr lang="hr-HR" sz="2000" dirty="0"/>
              <a:t> iz web sučelja</a:t>
            </a:r>
          </a:p>
          <a:p>
            <a:pPr marL="0" lvl="0" indent="0" algn="l" rtl="0">
              <a:lnSpc>
                <a:spcPct val="90000"/>
              </a:lnSpc>
              <a:spcBef>
                <a:spcPts val="1400"/>
              </a:spcBef>
              <a:spcAft>
                <a:spcPts val="0"/>
              </a:spcAft>
              <a:buSzPct val="100000"/>
              <a:buNone/>
            </a:pPr>
            <a:r>
              <a:rPr lang="hr-HR" sz="2000" dirty="0"/>
              <a:t>Zaključavanje ormarića/ladica s osobnim podacima korisnika; </a:t>
            </a:r>
          </a:p>
          <a:p>
            <a:pPr marL="0" lvl="0" indent="0" algn="l" rtl="0">
              <a:lnSpc>
                <a:spcPct val="90000"/>
              </a:lnSpc>
              <a:spcBef>
                <a:spcPts val="1400"/>
              </a:spcBef>
              <a:spcAft>
                <a:spcPts val="0"/>
              </a:spcAft>
              <a:buSzPct val="100000"/>
              <a:buNone/>
            </a:pPr>
            <a:r>
              <a:rPr lang="hr-HR" sz="2000" dirty="0"/>
              <a:t>Preispitivanje rokova čuvanja podataka i pažnja da ih se pridržava; </a:t>
            </a:r>
          </a:p>
          <a:p>
            <a:pPr marL="0" lvl="0" indent="0" algn="l" rtl="0">
              <a:lnSpc>
                <a:spcPct val="90000"/>
              </a:lnSpc>
              <a:spcBef>
                <a:spcPts val="1400"/>
              </a:spcBef>
              <a:spcAft>
                <a:spcPts val="0"/>
              </a:spcAft>
              <a:buSzPct val="100000"/>
              <a:buNone/>
            </a:pPr>
            <a:r>
              <a:rPr lang="hr-HR" sz="2000" dirty="0"/>
              <a:t>Skrivanje adrese ostalih primatelja prilikom slanja skupnih e-mailova</a:t>
            </a:r>
          </a:p>
          <a:p>
            <a:pPr marL="0" lvl="0" indent="0" algn="l" rtl="0">
              <a:lnSpc>
                <a:spcPct val="90000"/>
              </a:lnSpc>
              <a:spcBef>
                <a:spcPts val="1400"/>
              </a:spcBef>
              <a:spcAft>
                <a:spcPts val="0"/>
              </a:spcAft>
              <a:buSzPct val="100000"/>
              <a:buNone/>
            </a:pPr>
            <a:r>
              <a:rPr lang="hr-HR" sz="2000" dirty="0"/>
              <a:t>Postaviti radne stanice tako da se monitori ne mogu vidjeti s vrata tako da neovlaštene osobe ne mogu vidjeti rad zaposlenika.</a:t>
            </a:r>
          </a:p>
          <a:p>
            <a:pPr marL="0" lvl="0" indent="0" algn="l" rtl="0">
              <a:lnSpc>
                <a:spcPct val="90000"/>
              </a:lnSpc>
              <a:spcBef>
                <a:spcPts val="1400"/>
              </a:spcBef>
              <a:spcAft>
                <a:spcPts val="0"/>
              </a:spcAft>
              <a:buSzPct val="100000"/>
              <a:buNone/>
            </a:pPr>
            <a:endParaRPr lang="hr-HR" sz="2000" dirty="0"/>
          </a:p>
          <a:p>
            <a:pPr marL="91440" lvl="0" indent="0" algn="l" rtl="0">
              <a:lnSpc>
                <a:spcPct val="90000"/>
              </a:lnSpc>
              <a:spcBef>
                <a:spcPts val="1400"/>
              </a:spcBef>
              <a:spcAft>
                <a:spcPts val="0"/>
              </a:spcAft>
              <a:buSzPct val="100000"/>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1"/>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464132"/>
              </a:buClr>
              <a:buSzPts val="5000"/>
              <a:buFont typeface="Twentieth Century"/>
              <a:buNone/>
            </a:pPr>
            <a:r>
              <a:rPr lang="en-GB" dirty="0"/>
              <a:t>TEHNIČKE I ORGANIZACIJSKE MJERE SIGURNOSTI</a:t>
            </a:r>
            <a:endParaRPr dirty="0"/>
          </a:p>
        </p:txBody>
      </p:sp>
      <p:sp>
        <p:nvSpPr>
          <p:cNvPr id="368" name="Google Shape;368;p41"/>
          <p:cNvSpPr txBox="1">
            <a:spLocks noGrp="1"/>
          </p:cNvSpPr>
          <p:nvPr>
            <p:ph type="body" idx="1"/>
          </p:nvPr>
        </p:nvSpPr>
        <p:spPr>
          <a:xfrm>
            <a:off x="1024128" y="2286000"/>
            <a:ext cx="9720071" cy="4023360"/>
          </a:xfrm>
          <a:prstGeom prst="rect">
            <a:avLst/>
          </a:prstGeom>
          <a:noFill/>
          <a:ln>
            <a:noFill/>
          </a:ln>
        </p:spPr>
        <p:txBody>
          <a:bodyPr spcFirstLastPara="1" wrap="square" lIns="45700" tIns="45700" rIns="45700" bIns="45700" anchor="t" anchorCtr="0">
            <a:normAutofit fontScale="77500" lnSpcReduction="20000"/>
          </a:bodyPr>
          <a:lstStyle/>
          <a:p>
            <a:pPr marL="0" lvl="0" indent="0" algn="l" rtl="0">
              <a:lnSpc>
                <a:spcPct val="90000"/>
              </a:lnSpc>
              <a:spcBef>
                <a:spcPts val="1400"/>
              </a:spcBef>
              <a:spcAft>
                <a:spcPts val="0"/>
              </a:spcAft>
              <a:buSzPct val="100000"/>
              <a:buNone/>
            </a:pPr>
            <a:r>
              <a:rPr lang="hr-HR" sz="3600" dirty="0"/>
              <a:t>Ne ostavljati ispisane dokumente bez nadzora u blizini pisača. </a:t>
            </a:r>
          </a:p>
          <a:p>
            <a:pPr marL="0" lvl="0" indent="0" algn="l" rtl="0">
              <a:lnSpc>
                <a:spcPct val="90000"/>
              </a:lnSpc>
              <a:spcBef>
                <a:spcPts val="1400"/>
              </a:spcBef>
              <a:spcAft>
                <a:spcPts val="0"/>
              </a:spcAft>
              <a:buSzPct val="100000"/>
              <a:buNone/>
            </a:pPr>
            <a:r>
              <a:rPr lang="hr-HR" sz="3600" dirty="0"/>
              <a:t>Zaključavati tiskane dokumente i sve osjetljive predmete (</a:t>
            </a:r>
            <a:r>
              <a:rPr lang="hr-HR" sz="3600" dirty="0" err="1"/>
              <a:t>flash</a:t>
            </a:r>
            <a:r>
              <a:rPr lang="hr-HR" sz="3600" dirty="0"/>
              <a:t> diskove, CD-ROM-ove itd.) u ormare ili ladice koje se mogu zaključati.</a:t>
            </a:r>
          </a:p>
          <a:p>
            <a:pPr marL="0" lvl="0" indent="0" algn="l" rtl="0">
              <a:lnSpc>
                <a:spcPct val="90000"/>
              </a:lnSpc>
              <a:spcBef>
                <a:spcPts val="1400"/>
              </a:spcBef>
              <a:spcAft>
                <a:spcPts val="0"/>
              </a:spcAft>
              <a:buSzPct val="100000"/>
              <a:buNone/>
            </a:pPr>
            <a:r>
              <a:rPr lang="hr-HR" sz="3600" dirty="0"/>
              <a:t>Instalirati virusni skener na svako računalo i redovito ga ažurirati.</a:t>
            </a:r>
          </a:p>
          <a:p>
            <a:pPr marL="0" lvl="0" indent="0" algn="l" rtl="0">
              <a:lnSpc>
                <a:spcPct val="90000"/>
              </a:lnSpc>
              <a:spcBef>
                <a:spcPts val="1400"/>
              </a:spcBef>
              <a:spcAft>
                <a:spcPts val="0"/>
              </a:spcAft>
              <a:buSzPct val="100000"/>
              <a:buNone/>
            </a:pPr>
            <a:r>
              <a:rPr lang="hr-HR" sz="3600" dirty="0"/>
              <a:t>Provjeru identiteta korisnika prije pružanja usluga (autentifikacija); </a:t>
            </a:r>
          </a:p>
          <a:p>
            <a:pPr marL="0" lvl="0" indent="0" algn="l" rtl="0">
              <a:lnSpc>
                <a:spcPct val="90000"/>
              </a:lnSpc>
              <a:spcBef>
                <a:spcPts val="1400"/>
              </a:spcBef>
              <a:spcAft>
                <a:spcPts val="0"/>
              </a:spcAft>
              <a:buSzPct val="100000"/>
              <a:buNone/>
            </a:pPr>
            <a:r>
              <a:rPr lang="hr-HR" sz="3600" dirty="0"/>
              <a:t>Autorizirani pristup informacijskom sustavu i računalima (pristup pod lozinkom); </a:t>
            </a:r>
          </a:p>
          <a:p>
            <a:pPr marL="0" lvl="0" indent="0" algn="l" rtl="0">
              <a:lnSpc>
                <a:spcPct val="90000"/>
              </a:lnSpc>
              <a:spcBef>
                <a:spcPts val="1400"/>
              </a:spcBef>
              <a:spcAft>
                <a:spcPts val="0"/>
              </a:spcAft>
              <a:buSzPct val="100000"/>
              <a:buNone/>
            </a:pPr>
            <a:endParaRPr lang="hr-HR" sz="3600" dirty="0"/>
          </a:p>
          <a:p>
            <a:pPr marL="0" lvl="0" indent="0" algn="l" rtl="0">
              <a:lnSpc>
                <a:spcPct val="90000"/>
              </a:lnSpc>
              <a:spcBef>
                <a:spcPts val="1400"/>
              </a:spcBef>
              <a:spcAft>
                <a:spcPts val="0"/>
              </a:spcAft>
              <a:buSzPct val="100000"/>
              <a:buNone/>
            </a:pPr>
            <a:endParaRPr lang="hr-HR" sz="3600" dirty="0"/>
          </a:p>
          <a:p>
            <a:pPr marL="662940" lvl="0" indent="-571500" algn="l" rtl="0">
              <a:lnSpc>
                <a:spcPct val="90000"/>
              </a:lnSpc>
              <a:spcBef>
                <a:spcPts val="1400"/>
              </a:spcBef>
              <a:spcAft>
                <a:spcPts val="0"/>
              </a:spcAft>
              <a:buSzPts val="3600"/>
            </a:pPr>
            <a:endParaRPr lang="hr-HR" sz="3600" dirty="0"/>
          </a:p>
          <a:p>
            <a:pPr marL="91440" lvl="0" indent="0" algn="l" rtl="0">
              <a:lnSpc>
                <a:spcPct val="90000"/>
              </a:lnSpc>
              <a:spcBef>
                <a:spcPts val="1400"/>
              </a:spcBef>
              <a:spcAft>
                <a:spcPts val="0"/>
              </a:spcAft>
              <a:buSzPts val="3600"/>
              <a:buFont typeface="Arial"/>
              <a:buNone/>
            </a:pPr>
            <a:endParaRPr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9A40CDB-33E8-A838-66AD-7B31FFE4D30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66" name="think-cell Slide" r:id="rId4" imgW="408" imgH="408" progId="TCLayout.ActiveDocument.1">
                  <p:embed/>
                </p:oleObj>
              </mc:Choice>
              <mc:Fallback>
                <p:oleObj name="think-cell Slide" r:id="rId4" imgW="408" imgH="408" progId="TCLayout.ActiveDocument.1">
                  <p:embed/>
                  <p:pic>
                    <p:nvPicPr>
                      <p:cNvPr id="6" name="Object 5" hidden="1">
                        <a:extLst>
                          <a:ext uri="{FF2B5EF4-FFF2-40B4-BE49-F238E27FC236}">
                            <a16:creationId xmlns:a16="http://schemas.microsoft.com/office/drawing/2014/main" id="{69A40CDB-33E8-A838-66AD-7B31FFE4D30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DF87288-F951-43B0-8420-F348AE938B00}"/>
              </a:ext>
            </a:extLst>
          </p:cNvPr>
          <p:cNvSpPr>
            <a:spLocks noGrp="1"/>
          </p:cNvSpPr>
          <p:nvPr>
            <p:ph type="title"/>
          </p:nvPr>
        </p:nvSpPr>
        <p:spPr>
          <a:xfrm>
            <a:off x="709612" y="257708"/>
            <a:ext cx="10772775" cy="467766"/>
          </a:xfrm>
        </p:spPr>
        <p:txBody>
          <a:bodyPr vert="horz">
            <a:normAutofit fontScale="90000"/>
          </a:bodyPr>
          <a:lstStyle/>
          <a:p>
            <a:pPr algn="ctr"/>
            <a:r>
              <a:rPr lang="hr-HR" dirty="0"/>
              <a:t>Ponovimo:Uloge i odgovornosti</a:t>
            </a:r>
          </a:p>
        </p:txBody>
      </p:sp>
      <p:sp>
        <p:nvSpPr>
          <p:cNvPr id="3" name="Content Placeholder 2">
            <a:extLst>
              <a:ext uri="{FF2B5EF4-FFF2-40B4-BE49-F238E27FC236}">
                <a16:creationId xmlns:a16="http://schemas.microsoft.com/office/drawing/2014/main" id="{6BE167FD-3812-46DE-B5F5-E58F538201F1}"/>
              </a:ext>
            </a:extLst>
          </p:cNvPr>
          <p:cNvSpPr>
            <a:spLocks noGrp="1"/>
          </p:cNvSpPr>
          <p:nvPr>
            <p:ph sz="half" idx="1"/>
          </p:nvPr>
        </p:nvSpPr>
        <p:spPr>
          <a:xfrm>
            <a:off x="676656" y="1186453"/>
            <a:ext cx="4091827" cy="4579009"/>
          </a:xfrm>
        </p:spPr>
        <p:txBody>
          <a:bodyPr>
            <a:normAutofit fontScale="77500" lnSpcReduction="20000"/>
          </a:bodyPr>
          <a:lstStyle/>
          <a:p>
            <a:pPr>
              <a:buFont typeface="Arial" panose="020B0604020202020204" pitchFamily="34" charset="0"/>
              <a:buChar char="•"/>
            </a:pPr>
            <a:r>
              <a:rPr lang="hr-HR" b="1" dirty="0"/>
              <a:t>  Službenik za zaštitu podataka</a:t>
            </a:r>
          </a:p>
          <a:p>
            <a:pPr lvl="1">
              <a:buFont typeface="Arial" panose="020B0604020202020204" pitchFamily="34" charset="0"/>
              <a:buChar char="•"/>
            </a:pPr>
            <a:r>
              <a:rPr lang="hr-HR" dirty="0"/>
              <a:t>savjetuje i educira</a:t>
            </a:r>
          </a:p>
          <a:p>
            <a:pPr lvl="1">
              <a:buFont typeface="Arial" panose="020B0604020202020204" pitchFamily="34" charset="0"/>
              <a:buChar char="•"/>
            </a:pPr>
            <a:r>
              <a:rPr lang="hr-HR" dirty="0"/>
              <a:t>osigurava postupanje u skladu s odredbama Uredbe</a:t>
            </a:r>
          </a:p>
          <a:p>
            <a:pPr>
              <a:buFont typeface="Arial" panose="020B0604020202020204" pitchFamily="34" charset="0"/>
              <a:buChar char="•"/>
            </a:pPr>
            <a:r>
              <a:rPr lang="hr-HR" b="1" dirty="0"/>
              <a:t>  Zaposlenici</a:t>
            </a:r>
          </a:p>
          <a:p>
            <a:pPr lvl="1">
              <a:buFont typeface="Arial" panose="020B0604020202020204" pitchFamily="34" charset="0"/>
              <a:buChar char="•"/>
            </a:pPr>
            <a:r>
              <a:rPr lang="hr-HR" dirty="0"/>
              <a:t>vode računa pri radu s osobnim podacima</a:t>
            </a:r>
          </a:p>
          <a:p>
            <a:pPr lvl="1">
              <a:buFont typeface="Arial" panose="020B0604020202020204" pitchFamily="34" charset="0"/>
              <a:buChar char="•"/>
            </a:pPr>
            <a:r>
              <a:rPr lang="hr-HR" dirty="0"/>
              <a:t>razumiju okruženje osobnih podataka i postupaju u skladu s procedurama i po radnim uputama</a:t>
            </a:r>
          </a:p>
          <a:p>
            <a:pPr>
              <a:buFont typeface="Arial" panose="020B0604020202020204" pitchFamily="34" charset="0"/>
              <a:buChar char="•"/>
            </a:pPr>
            <a:r>
              <a:rPr lang="hr-HR" b="1" dirty="0"/>
              <a:t>  Uprava</a:t>
            </a:r>
          </a:p>
          <a:p>
            <a:pPr lvl="1">
              <a:buFont typeface="Arial" panose="020B0604020202020204" pitchFamily="34" charset="0"/>
              <a:buChar char="•"/>
            </a:pPr>
            <a:r>
              <a:rPr lang="hr-HR" dirty="0"/>
              <a:t>podržava službenika u radu</a:t>
            </a:r>
          </a:p>
          <a:p>
            <a:pPr lvl="1">
              <a:buFont typeface="Arial" panose="020B0604020202020204" pitchFamily="34" charset="0"/>
              <a:buChar char="•"/>
            </a:pPr>
            <a:r>
              <a:rPr lang="hr-HR" dirty="0"/>
              <a:t>ističe važnost zaštite osobnih podataka</a:t>
            </a:r>
          </a:p>
          <a:p>
            <a:pPr lvl="1">
              <a:buFont typeface="Arial" panose="020B0604020202020204" pitchFamily="34" charset="0"/>
              <a:buChar char="•"/>
            </a:pPr>
            <a:r>
              <a:rPr lang="hr-HR" dirty="0"/>
              <a:t>osigurava potrebne resurse</a:t>
            </a:r>
          </a:p>
        </p:txBody>
      </p:sp>
      <p:sp>
        <p:nvSpPr>
          <p:cNvPr id="5" name="Content Placeholder 4">
            <a:extLst>
              <a:ext uri="{FF2B5EF4-FFF2-40B4-BE49-F238E27FC236}">
                <a16:creationId xmlns:a16="http://schemas.microsoft.com/office/drawing/2014/main" id="{A69B3920-4051-42D5-8606-1BBC3AD28636}"/>
              </a:ext>
            </a:extLst>
          </p:cNvPr>
          <p:cNvSpPr>
            <a:spLocks noGrp="1"/>
          </p:cNvSpPr>
          <p:nvPr>
            <p:ph sz="half" idx="2"/>
          </p:nvPr>
        </p:nvSpPr>
        <p:spPr>
          <a:xfrm>
            <a:off x="8139689" y="1186453"/>
            <a:ext cx="3902901" cy="4776040"/>
          </a:xfrm>
        </p:spPr>
        <p:txBody>
          <a:bodyPr>
            <a:noAutofit/>
          </a:bodyPr>
          <a:lstStyle/>
          <a:p>
            <a:pPr>
              <a:buFont typeface="Arial" panose="020B0604020202020204" pitchFamily="34" charset="0"/>
              <a:buChar char="•"/>
            </a:pPr>
            <a:r>
              <a:rPr lang="hr-HR" b="1" dirty="0"/>
              <a:t>  Voditelji poslovnih procesa</a:t>
            </a:r>
          </a:p>
          <a:p>
            <a:pPr lvl="1">
              <a:buFont typeface="Arial" panose="020B0604020202020204" pitchFamily="34" charset="0"/>
              <a:buChar char="•"/>
            </a:pPr>
            <a:r>
              <a:rPr lang="hr-HR" sz="1800" dirty="0"/>
              <a:t>Oblikuju zahtjeve i poslovne procese</a:t>
            </a:r>
          </a:p>
          <a:p>
            <a:pPr lvl="1">
              <a:buFont typeface="Arial" panose="020B0604020202020204" pitchFamily="34" charset="0"/>
              <a:buChar char="•"/>
            </a:pPr>
            <a:r>
              <a:rPr lang="hr-HR" sz="1800" dirty="0"/>
              <a:t>Prepoznaju potrebu za edukacijom zaposlenika</a:t>
            </a:r>
          </a:p>
          <a:p>
            <a:pPr>
              <a:buFont typeface="Arial" panose="020B0604020202020204" pitchFamily="34" charset="0"/>
              <a:buChar char="•"/>
            </a:pPr>
            <a:r>
              <a:rPr lang="hr-HR" b="1" dirty="0"/>
              <a:t>  CISO/CIO/CSO</a:t>
            </a:r>
          </a:p>
          <a:p>
            <a:pPr lvl="1">
              <a:buFont typeface="Arial" panose="020B0604020202020204" pitchFamily="34" charset="0"/>
              <a:buChar char="•"/>
            </a:pPr>
            <a:r>
              <a:rPr lang="hr-HR" sz="1800" dirty="0"/>
              <a:t>predlažu tehnička rješenja u skladu sa funkcionalnim zahtjevima (i budžetima!)</a:t>
            </a:r>
          </a:p>
          <a:p>
            <a:pPr lvl="1">
              <a:buFont typeface="Arial" panose="020B0604020202020204" pitchFamily="34" charset="0"/>
              <a:buChar char="•"/>
            </a:pPr>
            <a:r>
              <a:rPr lang="hr-HR" sz="1800" dirty="0"/>
              <a:t>osiguravaju implementaciju</a:t>
            </a:r>
          </a:p>
          <a:p>
            <a:pPr lvl="1">
              <a:buFont typeface="Arial" panose="020B0604020202020204" pitchFamily="34" charset="0"/>
              <a:buChar char="•"/>
            </a:pPr>
            <a:r>
              <a:rPr lang="hr-HR" sz="1800" dirty="0"/>
              <a:t>implementiraju tehničke kontrole</a:t>
            </a:r>
          </a:p>
        </p:txBody>
      </p:sp>
      <p:pic>
        <p:nvPicPr>
          <p:cNvPr id="10" name="Picture 9">
            <a:extLst>
              <a:ext uri="{FF2B5EF4-FFF2-40B4-BE49-F238E27FC236}">
                <a16:creationId xmlns:a16="http://schemas.microsoft.com/office/drawing/2014/main" id="{45514815-01CD-D956-1EB6-7FDD4435F3FF}"/>
              </a:ext>
            </a:extLst>
          </p:cNvPr>
          <p:cNvPicPr>
            <a:picLocks noChangeAspect="1"/>
          </p:cNvPicPr>
          <p:nvPr/>
        </p:nvPicPr>
        <p:blipFill>
          <a:blip r:embed="rId6"/>
          <a:stretch>
            <a:fillRect/>
          </a:stretch>
        </p:blipFill>
        <p:spPr>
          <a:xfrm>
            <a:off x="5003708" y="1559542"/>
            <a:ext cx="2714349" cy="2832131"/>
          </a:xfrm>
          <a:prstGeom prst="rect">
            <a:avLst/>
          </a:prstGeom>
        </p:spPr>
      </p:pic>
    </p:spTree>
    <p:extLst>
      <p:ext uri="{BB962C8B-B14F-4D97-AF65-F5344CB8AC3E}">
        <p14:creationId xmlns:p14="http://schemas.microsoft.com/office/powerpoint/2010/main" val="819997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04E6426-E26B-0871-3BFC-C0E11BBD311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03"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A04E6426-E26B-0871-3BFC-C0E11BBD31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EB33F56-DFC3-7C4A-4ECA-980F6744AE55}"/>
              </a:ext>
            </a:extLst>
          </p:cNvPr>
          <p:cNvSpPr>
            <a:spLocks noGrp="1"/>
          </p:cNvSpPr>
          <p:nvPr>
            <p:ph type="title"/>
          </p:nvPr>
        </p:nvSpPr>
        <p:spPr/>
        <p:txBody>
          <a:bodyPr vert="horz"/>
          <a:lstStyle/>
          <a:p>
            <a:r>
              <a:rPr lang="hr-HR" dirty="0"/>
              <a:t>Prava ispitanika</a:t>
            </a:r>
          </a:p>
        </p:txBody>
      </p:sp>
      <p:sp>
        <p:nvSpPr>
          <p:cNvPr id="3" name="Content Placeholder 2">
            <a:extLst>
              <a:ext uri="{FF2B5EF4-FFF2-40B4-BE49-F238E27FC236}">
                <a16:creationId xmlns:a16="http://schemas.microsoft.com/office/drawing/2014/main" id="{A4B4B83F-0EF3-6980-911E-157DF336955C}"/>
              </a:ext>
            </a:extLst>
          </p:cNvPr>
          <p:cNvSpPr>
            <a:spLocks noGrp="1"/>
          </p:cNvSpPr>
          <p:nvPr>
            <p:ph idx="1"/>
          </p:nvPr>
        </p:nvSpPr>
        <p:spPr>
          <a:xfrm>
            <a:off x="838200" y="1825625"/>
            <a:ext cx="10515600" cy="4667250"/>
          </a:xfrm>
        </p:spPr>
        <p:txBody>
          <a:bodyPr>
            <a:normAutofit fontScale="92500" lnSpcReduction="20000"/>
          </a:bodyPr>
          <a:lstStyle/>
          <a:p>
            <a:r>
              <a:rPr lang="hr-HR" dirty="0"/>
              <a:t>Opća uredba ispitanicima jamči prava koja mogu biti ograničena isključivo eksplicitnim zakonskim odredbama. </a:t>
            </a:r>
          </a:p>
          <a:p>
            <a:r>
              <a:rPr lang="hr-HR" dirty="0"/>
              <a:t>Neka prava poput prava na prijenos podataka će rijetko biti primjenjiva u kontekstu obrade javnih obrazovnih i znanstvenih institucija. Ispitanicima će najčešće trebati osigurati ispunjenje sljedećih prava:</a:t>
            </a:r>
          </a:p>
          <a:p>
            <a:r>
              <a:rPr lang="hr-HR" dirty="0"/>
              <a:t>Pravo na informiranje o obradi</a:t>
            </a:r>
          </a:p>
          <a:p>
            <a:pPr lvl="1"/>
            <a:r>
              <a:rPr lang="hr-HR" dirty="0"/>
              <a:t>Obavijest o obradi podataka</a:t>
            </a:r>
          </a:p>
          <a:p>
            <a:pPr lvl="1"/>
            <a:r>
              <a:rPr lang="hr-HR" dirty="0"/>
              <a:t>Može imati jednostavni i složeniji oblik (prvu i drugu razinu informacije)</a:t>
            </a:r>
          </a:p>
          <a:p>
            <a:pPr lvl="1"/>
            <a:r>
              <a:rPr lang="hr-HR" dirty="0"/>
              <a:t>Uredbom propisan sadržaj</a:t>
            </a:r>
          </a:p>
          <a:p>
            <a:r>
              <a:rPr lang="hr-HR" dirty="0"/>
              <a:t>Pravo na pristup svojim podacima</a:t>
            </a:r>
          </a:p>
          <a:p>
            <a:r>
              <a:rPr lang="hr-HR" dirty="0"/>
              <a:t>Pravo na ispravak i dopunu podataka</a:t>
            </a:r>
          </a:p>
          <a:p>
            <a:r>
              <a:rPr lang="hr-HR" dirty="0"/>
              <a:t>Pod određenim uvjetima, obrazovne ustanove mogu dobiti zahtjeve i za ispunjenje prava poput prava na brisanje podataka</a:t>
            </a:r>
          </a:p>
        </p:txBody>
      </p:sp>
    </p:spTree>
    <p:extLst>
      <p:ext uri="{BB962C8B-B14F-4D97-AF65-F5344CB8AC3E}">
        <p14:creationId xmlns:p14="http://schemas.microsoft.com/office/powerpoint/2010/main" val="225427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5967DC2-1E96-A49B-D57A-3B1DD40B75C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7"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45967DC2-1E96-A49B-D57A-3B1DD40B75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7145063-7741-D819-E848-818FC597B44A}"/>
              </a:ext>
            </a:extLst>
          </p:cNvPr>
          <p:cNvSpPr>
            <a:spLocks noGrp="1"/>
          </p:cNvSpPr>
          <p:nvPr>
            <p:ph type="title"/>
          </p:nvPr>
        </p:nvSpPr>
        <p:spPr/>
        <p:txBody>
          <a:bodyPr vert="horz"/>
          <a:lstStyle/>
          <a:p>
            <a:r>
              <a:rPr lang="hr-HR" dirty="0"/>
              <a:t>Sadržaj obavijesti o obradi</a:t>
            </a:r>
          </a:p>
        </p:txBody>
      </p:sp>
      <p:sp>
        <p:nvSpPr>
          <p:cNvPr id="3" name="Content Placeholder 2">
            <a:extLst>
              <a:ext uri="{FF2B5EF4-FFF2-40B4-BE49-F238E27FC236}">
                <a16:creationId xmlns:a16="http://schemas.microsoft.com/office/drawing/2014/main" id="{DEC10990-7646-AAD3-C39A-F7604F108939}"/>
              </a:ext>
            </a:extLst>
          </p:cNvPr>
          <p:cNvSpPr>
            <a:spLocks noGrp="1"/>
          </p:cNvSpPr>
          <p:nvPr>
            <p:ph idx="1"/>
          </p:nvPr>
        </p:nvSpPr>
        <p:spPr/>
        <p:txBody>
          <a:bodyPr/>
          <a:lstStyle/>
          <a:p>
            <a:pPr marL="0" indent="0" rtl="0">
              <a:spcBef>
                <a:spcPts val="1400"/>
              </a:spcBef>
              <a:spcAft>
                <a:spcPts val="0"/>
              </a:spcAft>
              <a:buNone/>
            </a:pPr>
            <a:r>
              <a:rPr lang="hr-HR" b="1" i="0" u="none" strike="noStrike" dirty="0">
                <a:solidFill>
                  <a:srgbClr val="2E2B21"/>
                </a:solidFill>
                <a:effectLst/>
                <a:latin typeface="Twentieth Century"/>
              </a:rPr>
              <a:t>Čl. 13. i 14. Opće uredbe o zaštiti podataka</a:t>
            </a:r>
            <a:endParaRPr lang="hr-HR" b="0" dirty="0">
              <a:effectLst/>
            </a:endParaRPr>
          </a:p>
          <a:p>
            <a:pPr rtl="0" fontAlgn="base">
              <a:spcBef>
                <a:spcPts val="1400"/>
              </a:spcBef>
              <a:spcAft>
                <a:spcPts val="0"/>
              </a:spcAft>
              <a:buFont typeface="Arial" panose="020B0604020202020204" pitchFamily="34" charset="0"/>
              <a:buChar char="•"/>
            </a:pPr>
            <a:r>
              <a:rPr lang="hr-HR" b="0" i="0" u="none" strike="noStrike" dirty="0">
                <a:solidFill>
                  <a:srgbClr val="2E2B21"/>
                </a:solidFill>
                <a:effectLst/>
                <a:latin typeface="Twentieth Century"/>
              </a:rPr>
              <a:t>Kako ustanova obrađuje osobne podatke korisnika</a:t>
            </a:r>
            <a:endParaRPr lang="hr-HR" b="0" i="0" u="none" strike="noStrike" dirty="0">
              <a:solidFill>
                <a:srgbClr val="9CBEBD"/>
              </a:solidFill>
              <a:effectLst/>
              <a:latin typeface="Twentieth Century"/>
            </a:endParaRPr>
          </a:p>
          <a:p>
            <a:pPr rtl="0" fontAlgn="base">
              <a:spcBef>
                <a:spcPts val="1400"/>
              </a:spcBef>
              <a:spcAft>
                <a:spcPts val="0"/>
              </a:spcAft>
              <a:buFont typeface="Arial" panose="020B0604020202020204" pitchFamily="34" charset="0"/>
              <a:buChar char="•"/>
            </a:pPr>
            <a:r>
              <a:rPr lang="hr-HR" b="0" i="0" u="none" strike="noStrike" dirty="0">
                <a:solidFill>
                  <a:srgbClr val="2E2B21"/>
                </a:solidFill>
                <a:effectLst/>
                <a:latin typeface="Twentieth Century"/>
              </a:rPr>
              <a:t>Koje podatke prikupljamo i za što ih upotrebljavamo, koji su pravni temelji za obradu</a:t>
            </a:r>
            <a:endParaRPr lang="hr-HR" b="0" i="0" u="none" strike="noStrike" dirty="0">
              <a:solidFill>
                <a:srgbClr val="9CBEBD"/>
              </a:solidFill>
              <a:effectLst/>
              <a:latin typeface="Twentieth Century"/>
            </a:endParaRPr>
          </a:p>
          <a:p>
            <a:pPr rtl="0" fontAlgn="base">
              <a:spcBef>
                <a:spcPts val="1400"/>
              </a:spcBef>
              <a:spcAft>
                <a:spcPts val="0"/>
              </a:spcAft>
              <a:buFont typeface="Arial" panose="020B0604020202020204" pitchFamily="34" charset="0"/>
              <a:buChar char="•"/>
            </a:pPr>
            <a:r>
              <a:rPr lang="hr-HR" b="0" i="0" u="none" strike="noStrike" dirty="0">
                <a:solidFill>
                  <a:srgbClr val="2E2B21"/>
                </a:solidFill>
                <a:effectLst/>
                <a:latin typeface="Twentieth Century"/>
              </a:rPr>
              <a:t>Koliko dugo se čuvaju koji osobni podaci</a:t>
            </a:r>
            <a:endParaRPr lang="hr-HR" b="0" i="0" u="none" strike="noStrike" dirty="0">
              <a:solidFill>
                <a:srgbClr val="9CBEBD"/>
              </a:solidFill>
              <a:effectLst/>
              <a:latin typeface="Twentieth Century"/>
            </a:endParaRPr>
          </a:p>
          <a:p>
            <a:pPr rtl="0" fontAlgn="base">
              <a:spcBef>
                <a:spcPts val="1400"/>
              </a:spcBef>
              <a:spcAft>
                <a:spcPts val="0"/>
              </a:spcAft>
              <a:buFont typeface="Arial" panose="020B0604020202020204" pitchFamily="34" charset="0"/>
              <a:buChar char="•"/>
            </a:pPr>
            <a:r>
              <a:rPr lang="hr-HR" b="0" i="0" u="none" strike="noStrike" dirty="0">
                <a:solidFill>
                  <a:srgbClr val="2E2B21"/>
                </a:solidFill>
                <a:effectLst/>
                <a:latin typeface="Twentieth Century"/>
              </a:rPr>
              <a:t>Prava ispitanika i kako se mogu ostvariti</a:t>
            </a:r>
          </a:p>
          <a:p>
            <a:pPr rtl="0" fontAlgn="base">
              <a:spcBef>
                <a:spcPts val="1400"/>
              </a:spcBef>
              <a:spcAft>
                <a:spcPts val="0"/>
              </a:spcAft>
              <a:buFont typeface="Arial" panose="020B0604020202020204" pitchFamily="34" charset="0"/>
              <a:buChar char="•"/>
            </a:pPr>
            <a:r>
              <a:rPr lang="hr-HR" dirty="0">
                <a:solidFill>
                  <a:srgbClr val="2E2B21"/>
                </a:solidFill>
                <a:latin typeface="Twentieth Century"/>
              </a:rPr>
              <a:t>Kome se podaci otkrivaju i prenose</a:t>
            </a:r>
            <a:endParaRPr lang="hr-HR" b="0" i="0" u="none" strike="noStrike" dirty="0">
              <a:solidFill>
                <a:srgbClr val="9CBEBD"/>
              </a:solidFill>
              <a:effectLst/>
              <a:latin typeface="Twentieth Century"/>
            </a:endParaRPr>
          </a:p>
          <a:p>
            <a:pPr rtl="0" fontAlgn="base">
              <a:spcBef>
                <a:spcPts val="1400"/>
              </a:spcBef>
              <a:spcAft>
                <a:spcPts val="0"/>
              </a:spcAft>
              <a:buFont typeface="Arial" panose="020B0604020202020204" pitchFamily="34" charset="0"/>
              <a:buChar char="•"/>
            </a:pPr>
            <a:r>
              <a:rPr lang="hr-HR" b="0" i="0" u="none" strike="noStrike" dirty="0">
                <a:solidFill>
                  <a:srgbClr val="2E2B21"/>
                </a:solidFill>
                <a:effectLst/>
                <a:latin typeface="Twentieth Century"/>
              </a:rPr>
              <a:t>Kontakt voditelja obrade i Službenika za zaštitu osobnih podataka</a:t>
            </a:r>
            <a:endParaRPr lang="hr-HR" b="0" i="0" u="none" strike="noStrike" dirty="0">
              <a:solidFill>
                <a:srgbClr val="9CBEBD"/>
              </a:solidFill>
              <a:effectLst/>
              <a:latin typeface="Twentieth Century"/>
            </a:endParaRPr>
          </a:p>
          <a:p>
            <a:endParaRPr lang="hr-HR" dirty="0"/>
          </a:p>
        </p:txBody>
      </p:sp>
    </p:spTree>
    <p:extLst>
      <p:ext uri="{BB962C8B-B14F-4D97-AF65-F5344CB8AC3E}">
        <p14:creationId xmlns:p14="http://schemas.microsoft.com/office/powerpoint/2010/main" val="451922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1016F7D-A62C-25F3-08EA-69625134ADA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3" name="think-cell Slide" r:id="rId5" imgW="408" imgH="408" progId="TCLayout.ActiveDocument.1">
                  <p:embed/>
                </p:oleObj>
              </mc:Choice>
              <mc:Fallback>
                <p:oleObj name="think-cell Slide" r:id="rId5" imgW="408" imgH="408" progId="TCLayout.ActiveDocument.1">
                  <p:embed/>
                  <p:pic>
                    <p:nvPicPr>
                      <p:cNvPr id="4" name="Object 3" hidden="1">
                        <a:extLst>
                          <a:ext uri="{FF2B5EF4-FFF2-40B4-BE49-F238E27FC236}">
                            <a16:creationId xmlns:a16="http://schemas.microsoft.com/office/drawing/2014/main" id="{71016F7D-A62C-25F3-08EA-69625134AD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C9AAC07-EB71-5AC1-68CE-024FA60491C1}"/>
              </a:ext>
            </a:extLst>
          </p:cNvPr>
          <p:cNvSpPr>
            <a:spLocks noGrp="1"/>
          </p:cNvSpPr>
          <p:nvPr>
            <p:ph type="title"/>
          </p:nvPr>
        </p:nvSpPr>
        <p:spPr/>
        <p:txBody>
          <a:bodyPr vert="horz"/>
          <a:lstStyle/>
          <a:p>
            <a:r>
              <a:rPr lang="hr-HR" dirty="0"/>
              <a:t>Voditelji, izvršitelji, ispitanici u kontekstu obrada u školskim ustanovama</a:t>
            </a:r>
          </a:p>
        </p:txBody>
      </p:sp>
      <p:sp>
        <p:nvSpPr>
          <p:cNvPr id="3" name="Content Placeholder 2">
            <a:extLst>
              <a:ext uri="{FF2B5EF4-FFF2-40B4-BE49-F238E27FC236}">
                <a16:creationId xmlns:a16="http://schemas.microsoft.com/office/drawing/2014/main" id="{E2BDC8AB-A836-2684-32CE-D06FCDCD7D79}"/>
              </a:ext>
            </a:extLst>
          </p:cNvPr>
          <p:cNvSpPr>
            <a:spLocks noGrp="1"/>
          </p:cNvSpPr>
          <p:nvPr>
            <p:ph idx="1"/>
          </p:nvPr>
        </p:nvSpPr>
        <p:spPr>
          <a:xfrm>
            <a:off x="838200" y="1825624"/>
            <a:ext cx="6014292" cy="4751445"/>
          </a:xfrm>
        </p:spPr>
        <p:txBody>
          <a:bodyPr>
            <a:noAutofit/>
          </a:bodyPr>
          <a:lstStyle/>
          <a:p>
            <a:r>
              <a:rPr lang="hr-HR" sz="3200" dirty="0"/>
              <a:t>Tko su voditelji obrade?</a:t>
            </a:r>
          </a:p>
          <a:p>
            <a:pPr lvl="1"/>
            <a:r>
              <a:rPr lang="hr-HR" sz="3200" dirty="0"/>
              <a:t>Najčešće – vrtići, osnovne škole, srednje škole, fakulteti, visoke škole, sveučilišta, znanstveni instituti, ustanove za obrazovanje odraslih, Ministarstvo znanosti i obrazovanja, CARNet, Sveučilišni računski centar Sveučilišta u Zagrebu (SRCE) itd.</a:t>
            </a:r>
          </a:p>
        </p:txBody>
      </p:sp>
      <p:pic>
        <p:nvPicPr>
          <p:cNvPr id="15" name="Picture 14">
            <a:extLst>
              <a:ext uri="{FF2B5EF4-FFF2-40B4-BE49-F238E27FC236}">
                <a16:creationId xmlns:a16="http://schemas.microsoft.com/office/drawing/2014/main" id="{0D028E6B-008C-FE86-C6DB-12B176AEE3B0}"/>
              </a:ext>
            </a:extLst>
          </p:cNvPr>
          <p:cNvPicPr>
            <a:picLocks noChangeAspect="1"/>
          </p:cNvPicPr>
          <p:nvPr/>
        </p:nvPicPr>
        <p:blipFill>
          <a:blip r:embed="rId7"/>
          <a:stretch>
            <a:fillRect/>
          </a:stretch>
        </p:blipFill>
        <p:spPr>
          <a:xfrm>
            <a:off x="6690629" y="2458295"/>
            <a:ext cx="5074909" cy="3667745"/>
          </a:xfrm>
          <a:prstGeom prst="rect">
            <a:avLst/>
          </a:prstGeom>
        </p:spPr>
      </p:pic>
    </p:spTree>
    <p:extLst>
      <p:ext uri="{BB962C8B-B14F-4D97-AF65-F5344CB8AC3E}">
        <p14:creationId xmlns:p14="http://schemas.microsoft.com/office/powerpoint/2010/main" val="670848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1016F7D-A62C-25F3-08EA-69625134ADA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7" name="think-cell Slide" r:id="rId5" imgW="408" imgH="408" progId="TCLayout.ActiveDocument.1">
                  <p:embed/>
                </p:oleObj>
              </mc:Choice>
              <mc:Fallback>
                <p:oleObj name="think-cell Slide" r:id="rId5" imgW="408" imgH="408" progId="TCLayout.ActiveDocument.1">
                  <p:embed/>
                  <p:pic>
                    <p:nvPicPr>
                      <p:cNvPr id="4" name="Object 3" hidden="1">
                        <a:extLst>
                          <a:ext uri="{FF2B5EF4-FFF2-40B4-BE49-F238E27FC236}">
                            <a16:creationId xmlns:a16="http://schemas.microsoft.com/office/drawing/2014/main" id="{71016F7D-A62C-25F3-08EA-69625134AD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C9AAC07-EB71-5AC1-68CE-024FA60491C1}"/>
              </a:ext>
            </a:extLst>
          </p:cNvPr>
          <p:cNvSpPr>
            <a:spLocks noGrp="1"/>
          </p:cNvSpPr>
          <p:nvPr>
            <p:ph type="title"/>
          </p:nvPr>
        </p:nvSpPr>
        <p:spPr/>
        <p:txBody>
          <a:bodyPr vert="horz"/>
          <a:lstStyle/>
          <a:p>
            <a:r>
              <a:rPr lang="hr-HR" dirty="0"/>
              <a:t>Izvršitelji</a:t>
            </a:r>
          </a:p>
        </p:txBody>
      </p:sp>
      <p:sp>
        <p:nvSpPr>
          <p:cNvPr id="3" name="Content Placeholder 2">
            <a:extLst>
              <a:ext uri="{FF2B5EF4-FFF2-40B4-BE49-F238E27FC236}">
                <a16:creationId xmlns:a16="http://schemas.microsoft.com/office/drawing/2014/main" id="{E2BDC8AB-A836-2684-32CE-D06FCDCD7D79}"/>
              </a:ext>
            </a:extLst>
          </p:cNvPr>
          <p:cNvSpPr>
            <a:spLocks noGrp="1"/>
          </p:cNvSpPr>
          <p:nvPr>
            <p:ph idx="1"/>
          </p:nvPr>
        </p:nvSpPr>
        <p:spPr>
          <a:xfrm>
            <a:off x="838200" y="1825625"/>
            <a:ext cx="5257800" cy="4351338"/>
          </a:xfrm>
        </p:spPr>
        <p:txBody>
          <a:bodyPr>
            <a:normAutofit fontScale="92500" lnSpcReduction="10000"/>
          </a:bodyPr>
          <a:lstStyle/>
          <a:p>
            <a:r>
              <a:rPr lang="hr-HR" dirty="0"/>
              <a:t>Tko mogu biti izvršitelji obrade – CARNet, SRCE, računovodstveni servisi, putničke agencije, catering kompanije, pružatelji informatičkih usluga</a:t>
            </a:r>
          </a:p>
          <a:p>
            <a:pPr lvl="2"/>
            <a:r>
              <a:rPr lang="hr-HR" dirty="0"/>
              <a:t>Ovisi o obradi, svaki izvršitelj je ujedno i voditelj u kontekstu drugih obrada koje provodi</a:t>
            </a:r>
          </a:p>
          <a:p>
            <a:pPr lvl="2"/>
            <a:r>
              <a:rPr lang="hr-HR" dirty="0"/>
              <a:t>Ponekad djeluju i kao zajednički voditelji</a:t>
            </a:r>
          </a:p>
          <a:p>
            <a:pPr lvl="2"/>
            <a:r>
              <a:rPr lang="hr-HR" dirty="0"/>
              <a:t>Podaci se prenose i trećim stranama – HZJZ, HZZO, ministarstva nadležna za rad, mirovinsko i zdravstveno osiguranje itd.</a:t>
            </a:r>
          </a:p>
        </p:txBody>
      </p:sp>
      <p:pic>
        <p:nvPicPr>
          <p:cNvPr id="6" name="Picture 5">
            <a:extLst>
              <a:ext uri="{FF2B5EF4-FFF2-40B4-BE49-F238E27FC236}">
                <a16:creationId xmlns:a16="http://schemas.microsoft.com/office/drawing/2014/main" id="{2DF8924A-F5D0-843A-0994-73FAE77A5403}"/>
              </a:ext>
            </a:extLst>
          </p:cNvPr>
          <p:cNvPicPr>
            <a:picLocks noChangeAspect="1"/>
          </p:cNvPicPr>
          <p:nvPr/>
        </p:nvPicPr>
        <p:blipFill>
          <a:blip r:embed="rId7"/>
          <a:stretch>
            <a:fillRect/>
          </a:stretch>
        </p:blipFill>
        <p:spPr>
          <a:xfrm>
            <a:off x="6938946" y="1559021"/>
            <a:ext cx="5047980" cy="4106308"/>
          </a:xfrm>
          <a:prstGeom prst="rect">
            <a:avLst/>
          </a:prstGeom>
        </p:spPr>
      </p:pic>
    </p:spTree>
    <p:extLst>
      <p:ext uri="{BB962C8B-B14F-4D97-AF65-F5344CB8AC3E}">
        <p14:creationId xmlns:p14="http://schemas.microsoft.com/office/powerpoint/2010/main" val="407320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2E1F505-09DC-2E36-6922-90D22967EC2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9" name="think-cell Slide" r:id="rId5" imgW="408" imgH="408" progId="TCLayout.ActiveDocument.1">
                  <p:embed/>
                </p:oleObj>
              </mc:Choice>
              <mc:Fallback>
                <p:oleObj name="think-cell Slide" r:id="rId5" imgW="408" imgH="408" progId="TCLayout.ActiveDocument.1">
                  <p:embed/>
                  <p:pic>
                    <p:nvPicPr>
                      <p:cNvPr id="5" name="Object 4" hidden="1">
                        <a:extLst>
                          <a:ext uri="{FF2B5EF4-FFF2-40B4-BE49-F238E27FC236}">
                            <a16:creationId xmlns:a16="http://schemas.microsoft.com/office/drawing/2014/main" id="{22E1F505-09DC-2E36-6922-90D22967EC2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EE1B26-3BAD-E534-C39B-B8C9B862415C}"/>
              </a:ext>
            </a:extLst>
          </p:cNvPr>
          <p:cNvSpPr>
            <a:spLocks noGrp="1"/>
          </p:cNvSpPr>
          <p:nvPr>
            <p:ph type="title"/>
          </p:nvPr>
        </p:nvSpPr>
        <p:spPr>
          <a:xfrm>
            <a:off x="815922" y="106567"/>
            <a:ext cx="10772775" cy="686920"/>
          </a:xfrm>
        </p:spPr>
        <p:txBody>
          <a:bodyPr vert="horz">
            <a:normAutofit fontScale="90000"/>
          </a:bodyPr>
          <a:lstStyle/>
          <a:p>
            <a:pPr algn="ctr"/>
            <a:r>
              <a:rPr lang="hr-HR" dirty="0"/>
              <a:t>Odnos voditelja obrade i izvršitelja</a:t>
            </a:r>
          </a:p>
        </p:txBody>
      </p:sp>
      <p:sp>
        <p:nvSpPr>
          <p:cNvPr id="3" name="Content Placeholder 2">
            <a:extLst>
              <a:ext uri="{FF2B5EF4-FFF2-40B4-BE49-F238E27FC236}">
                <a16:creationId xmlns:a16="http://schemas.microsoft.com/office/drawing/2014/main" id="{64F8144C-2A60-56AF-67EE-0933CE90A9C2}"/>
              </a:ext>
            </a:extLst>
          </p:cNvPr>
          <p:cNvSpPr>
            <a:spLocks noGrp="1"/>
          </p:cNvSpPr>
          <p:nvPr>
            <p:ph idx="1"/>
          </p:nvPr>
        </p:nvSpPr>
        <p:spPr>
          <a:xfrm>
            <a:off x="676657" y="906843"/>
            <a:ext cx="5028898" cy="5705553"/>
          </a:xfrm>
        </p:spPr>
        <p:txBody>
          <a:bodyPr>
            <a:normAutofit fontScale="92500" lnSpcReduction="20000"/>
          </a:bodyPr>
          <a:lstStyle/>
          <a:p>
            <a:r>
              <a:rPr lang="hr-HR" dirty="0"/>
              <a:t>Obrada osobnih podataka je svaki postupak ili skup postupaka koji se obavljaju na osobnim podacima ili na skupovima osobnih podataka, bilo automatiziranim bilo neautomatiziranim sredstvima</a:t>
            </a:r>
          </a:p>
          <a:p>
            <a:r>
              <a:rPr lang="hr-HR" dirty="0"/>
              <a:t>Voditelj obrade - fizička ili pravna osoba, tijelo javne vlasti, agencija ili drugo tijelo koje samo ili zajedno s drugima određuje svrhe i sredstva obrade osobnih podataka</a:t>
            </a:r>
          </a:p>
          <a:p>
            <a:r>
              <a:rPr lang="hr-HR" dirty="0"/>
              <a:t>Izvršitelj obrade - znači fizička ili pravna osoba, tijelo javne vlasti, agencija ili drugo tijelo koje obrađuje osobne podatke u ime voditelja obrade</a:t>
            </a:r>
          </a:p>
          <a:p>
            <a:endParaRPr lang="hr-HR" dirty="0"/>
          </a:p>
        </p:txBody>
      </p:sp>
      <p:sp>
        <p:nvSpPr>
          <p:cNvPr id="10" name="Oval 9">
            <a:extLst>
              <a:ext uri="{FF2B5EF4-FFF2-40B4-BE49-F238E27FC236}">
                <a16:creationId xmlns:a16="http://schemas.microsoft.com/office/drawing/2014/main" id="{B1AF498F-D39F-1385-A061-A7A4190CCD0A}"/>
              </a:ext>
            </a:extLst>
          </p:cNvPr>
          <p:cNvSpPr/>
          <p:nvPr/>
        </p:nvSpPr>
        <p:spPr>
          <a:xfrm>
            <a:off x="5782447" y="793487"/>
            <a:ext cx="2051102" cy="148621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VODITELJ OBRADE</a:t>
            </a:r>
          </a:p>
        </p:txBody>
      </p:sp>
      <p:sp>
        <p:nvSpPr>
          <p:cNvPr id="12" name="Oval 11">
            <a:extLst>
              <a:ext uri="{FF2B5EF4-FFF2-40B4-BE49-F238E27FC236}">
                <a16:creationId xmlns:a16="http://schemas.microsoft.com/office/drawing/2014/main" id="{9195A312-3150-E572-18AA-A214351E29BD}"/>
              </a:ext>
            </a:extLst>
          </p:cNvPr>
          <p:cNvSpPr/>
          <p:nvPr/>
        </p:nvSpPr>
        <p:spPr>
          <a:xfrm>
            <a:off x="8276830" y="5881541"/>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0" name="Oval 19">
            <a:extLst>
              <a:ext uri="{FF2B5EF4-FFF2-40B4-BE49-F238E27FC236}">
                <a16:creationId xmlns:a16="http://schemas.microsoft.com/office/drawing/2014/main" id="{BEE4CE9D-ECF0-29A7-69ED-F3AD3843E035}"/>
              </a:ext>
            </a:extLst>
          </p:cNvPr>
          <p:cNvSpPr/>
          <p:nvPr/>
        </p:nvSpPr>
        <p:spPr>
          <a:xfrm>
            <a:off x="8783781" y="5571702"/>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1" name="Oval 20">
            <a:extLst>
              <a:ext uri="{FF2B5EF4-FFF2-40B4-BE49-F238E27FC236}">
                <a16:creationId xmlns:a16="http://schemas.microsoft.com/office/drawing/2014/main" id="{66465D8D-75E2-A890-14BC-0D7E707B9798}"/>
              </a:ext>
            </a:extLst>
          </p:cNvPr>
          <p:cNvSpPr/>
          <p:nvPr/>
        </p:nvSpPr>
        <p:spPr>
          <a:xfrm>
            <a:off x="9210753" y="5768185"/>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2" name="Oval 21">
            <a:extLst>
              <a:ext uri="{FF2B5EF4-FFF2-40B4-BE49-F238E27FC236}">
                <a16:creationId xmlns:a16="http://schemas.microsoft.com/office/drawing/2014/main" id="{BD9C1339-7308-1254-6CA7-EB701480C9C3}"/>
              </a:ext>
            </a:extLst>
          </p:cNvPr>
          <p:cNvSpPr/>
          <p:nvPr/>
        </p:nvSpPr>
        <p:spPr>
          <a:xfrm>
            <a:off x="9717704" y="5571703"/>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3" name="Oval 22">
            <a:extLst>
              <a:ext uri="{FF2B5EF4-FFF2-40B4-BE49-F238E27FC236}">
                <a16:creationId xmlns:a16="http://schemas.microsoft.com/office/drawing/2014/main" id="{BF4B3B4E-FE46-22C5-6D75-34F77FEAC2FA}"/>
              </a:ext>
            </a:extLst>
          </p:cNvPr>
          <p:cNvSpPr/>
          <p:nvPr/>
        </p:nvSpPr>
        <p:spPr>
          <a:xfrm>
            <a:off x="9810906" y="6146037"/>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4" name="Oval 23">
            <a:extLst>
              <a:ext uri="{FF2B5EF4-FFF2-40B4-BE49-F238E27FC236}">
                <a16:creationId xmlns:a16="http://schemas.microsoft.com/office/drawing/2014/main" id="{3FEBB570-8B43-07C5-2EFE-7971230C4539}"/>
              </a:ext>
            </a:extLst>
          </p:cNvPr>
          <p:cNvSpPr/>
          <p:nvPr/>
        </p:nvSpPr>
        <p:spPr>
          <a:xfrm>
            <a:off x="8852424" y="6259392"/>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5" name="Oval 24">
            <a:extLst>
              <a:ext uri="{FF2B5EF4-FFF2-40B4-BE49-F238E27FC236}">
                <a16:creationId xmlns:a16="http://schemas.microsoft.com/office/drawing/2014/main" id="{6DAE66AC-6C68-9607-1DC9-05AA49E77EB9}"/>
              </a:ext>
            </a:extLst>
          </p:cNvPr>
          <p:cNvSpPr/>
          <p:nvPr/>
        </p:nvSpPr>
        <p:spPr>
          <a:xfrm>
            <a:off x="10391537" y="5957111"/>
            <a:ext cx="407308" cy="369734"/>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b="1" dirty="0"/>
              <a:t>I</a:t>
            </a:r>
          </a:p>
        </p:txBody>
      </p:sp>
      <p:sp>
        <p:nvSpPr>
          <p:cNvPr id="26" name="Diamond 25">
            <a:extLst>
              <a:ext uri="{FF2B5EF4-FFF2-40B4-BE49-F238E27FC236}">
                <a16:creationId xmlns:a16="http://schemas.microsoft.com/office/drawing/2014/main" id="{6B6E19D3-CFF6-6CCC-5AE6-CC4B3CD57D0B}"/>
              </a:ext>
            </a:extLst>
          </p:cNvPr>
          <p:cNvSpPr/>
          <p:nvPr/>
        </p:nvSpPr>
        <p:spPr>
          <a:xfrm>
            <a:off x="7777365" y="2883359"/>
            <a:ext cx="2557425" cy="1248469"/>
          </a:xfrm>
          <a:prstGeom prst="diamond">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IZVRŠITELJ</a:t>
            </a:r>
          </a:p>
        </p:txBody>
      </p:sp>
      <p:sp>
        <p:nvSpPr>
          <p:cNvPr id="27" name="Arrow: Right 26">
            <a:extLst>
              <a:ext uri="{FF2B5EF4-FFF2-40B4-BE49-F238E27FC236}">
                <a16:creationId xmlns:a16="http://schemas.microsoft.com/office/drawing/2014/main" id="{18EEEEAA-984C-805E-C62A-34BF3CE9034D}"/>
              </a:ext>
            </a:extLst>
          </p:cNvPr>
          <p:cNvSpPr/>
          <p:nvPr/>
        </p:nvSpPr>
        <p:spPr>
          <a:xfrm rot="2541343">
            <a:off x="7451683" y="2286297"/>
            <a:ext cx="1337935" cy="520578"/>
          </a:xfrm>
          <a:prstGeom prst="rightArrow">
            <a:avLst/>
          </a:prstGeom>
          <a:solidFill>
            <a:srgbClr val="13EB3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dirty="0"/>
              <a:t>Upute</a:t>
            </a:r>
          </a:p>
        </p:txBody>
      </p:sp>
      <p:sp>
        <p:nvSpPr>
          <p:cNvPr id="28" name="Arrow: Up-Down 27">
            <a:extLst>
              <a:ext uri="{FF2B5EF4-FFF2-40B4-BE49-F238E27FC236}">
                <a16:creationId xmlns:a16="http://schemas.microsoft.com/office/drawing/2014/main" id="{0CB7EE0E-1D54-6C85-D2D2-163E56BC0151}"/>
              </a:ext>
            </a:extLst>
          </p:cNvPr>
          <p:cNvSpPr/>
          <p:nvPr/>
        </p:nvSpPr>
        <p:spPr>
          <a:xfrm>
            <a:off x="8828819" y="4201760"/>
            <a:ext cx="469859" cy="1248469"/>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62500" lnSpcReduction="20000"/>
          </a:bodyPr>
          <a:lstStyle/>
          <a:p>
            <a:pPr algn="ctr"/>
            <a:r>
              <a:rPr lang="hr-HR" dirty="0"/>
              <a:t>OBRADA</a:t>
            </a:r>
          </a:p>
        </p:txBody>
      </p:sp>
    </p:spTree>
    <p:extLst>
      <p:ext uri="{BB962C8B-B14F-4D97-AF65-F5344CB8AC3E}">
        <p14:creationId xmlns:p14="http://schemas.microsoft.com/office/powerpoint/2010/main" val="168108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2DDB7F9-ED85-8CA0-0EF7-40395EB8EC5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21" name="think-cell Slide" r:id="rId5" imgW="408" imgH="408" progId="TCLayout.ActiveDocument.1">
                  <p:embed/>
                </p:oleObj>
              </mc:Choice>
              <mc:Fallback>
                <p:oleObj name="think-cell Slide" r:id="rId5" imgW="408" imgH="408" progId="TCLayout.ActiveDocument.1">
                  <p:embed/>
                  <p:pic>
                    <p:nvPicPr>
                      <p:cNvPr id="9" name="Object 8" hidden="1">
                        <a:extLst>
                          <a:ext uri="{FF2B5EF4-FFF2-40B4-BE49-F238E27FC236}">
                            <a16:creationId xmlns:a16="http://schemas.microsoft.com/office/drawing/2014/main" id="{12DDB7F9-ED85-8CA0-0EF7-40395EB8EC5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863E4F3-2E2F-452A-3084-1281315B3495}"/>
              </a:ext>
            </a:extLst>
          </p:cNvPr>
          <p:cNvSpPr>
            <a:spLocks noGrp="1"/>
          </p:cNvSpPr>
          <p:nvPr>
            <p:ph type="title"/>
          </p:nvPr>
        </p:nvSpPr>
        <p:spPr/>
        <p:txBody>
          <a:bodyPr vert="horz"/>
          <a:lstStyle/>
          <a:p>
            <a:r>
              <a:rPr lang="hr-HR" dirty="0"/>
              <a:t>Pravne osnove za obradu u obrazovnim ustanovama</a:t>
            </a:r>
          </a:p>
        </p:txBody>
      </p:sp>
      <p:sp>
        <p:nvSpPr>
          <p:cNvPr id="3" name="Content Placeholder 2">
            <a:extLst>
              <a:ext uri="{FF2B5EF4-FFF2-40B4-BE49-F238E27FC236}">
                <a16:creationId xmlns:a16="http://schemas.microsoft.com/office/drawing/2014/main" id="{F801CC28-8A6E-45EA-02C0-28F6EF9DD07F}"/>
              </a:ext>
            </a:extLst>
          </p:cNvPr>
          <p:cNvSpPr>
            <a:spLocks noGrp="1"/>
          </p:cNvSpPr>
          <p:nvPr>
            <p:ph idx="1"/>
          </p:nvPr>
        </p:nvSpPr>
        <p:spPr>
          <a:xfrm>
            <a:off x="838200" y="1839817"/>
            <a:ext cx="10740528" cy="5018182"/>
          </a:xfrm>
        </p:spPr>
        <p:txBody>
          <a:bodyPr/>
          <a:lstStyle/>
          <a:p>
            <a:pPr rtl="0">
              <a:spcBef>
                <a:spcPts val="1400"/>
              </a:spcBef>
              <a:spcAft>
                <a:spcPts val="0"/>
              </a:spcAft>
            </a:pPr>
            <a:r>
              <a:rPr lang="hr-HR" sz="2200" b="0" i="0" u="none" strike="noStrike" dirty="0">
                <a:solidFill>
                  <a:srgbClr val="2E2B21"/>
                </a:solidFill>
                <a:effectLst/>
                <a:latin typeface="Twentieth Century"/>
              </a:rPr>
              <a:t>1. </a:t>
            </a:r>
            <a:r>
              <a:rPr lang="hr-HR" sz="2200" b="1" i="0" u="none" strike="noStrike" dirty="0">
                <a:solidFill>
                  <a:srgbClr val="2E2B21"/>
                </a:solidFill>
                <a:effectLst/>
                <a:latin typeface="Twentieth Century"/>
              </a:rPr>
              <a:t>POŠTIVANJE PRAVNIH OBVEZA</a:t>
            </a:r>
            <a:endParaRPr lang="hr-HR" b="0" dirty="0">
              <a:effectLst/>
            </a:endParaRPr>
          </a:p>
          <a:p>
            <a:pPr lvl="1" fontAlgn="base">
              <a:spcBef>
                <a:spcPts val="1400"/>
              </a:spcBef>
            </a:pPr>
            <a:r>
              <a:rPr lang="hr-HR" sz="1800" b="0" i="0" u="none" strike="noStrike" dirty="0">
                <a:solidFill>
                  <a:srgbClr val="2E2B21"/>
                </a:solidFill>
                <a:effectLst/>
                <a:latin typeface="Twentieth Century"/>
              </a:rPr>
              <a:t>Odnosi se na pravne obveze škola propisane zakonima i podzakonskim aktima:</a:t>
            </a:r>
            <a:endParaRPr lang="hr-HR" sz="1800" b="0" i="0" u="none" strike="noStrike" dirty="0">
              <a:solidFill>
                <a:srgbClr val="9CBEBD"/>
              </a:solidFill>
              <a:effectLst/>
              <a:latin typeface="Twentieth Century"/>
            </a:endParaRPr>
          </a:p>
          <a:p>
            <a:pPr marL="1200150" lvl="2" indent="-285750" fontAlgn="base">
              <a:spcBef>
                <a:spcPts val="400"/>
              </a:spcBef>
            </a:pPr>
            <a:r>
              <a:rPr lang="hr-HR" sz="1800" b="0" i="0" u="none" strike="noStrike" dirty="0">
                <a:solidFill>
                  <a:srgbClr val="2E2B21"/>
                </a:solidFill>
                <a:effectLst/>
                <a:latin typeface="Twentieth Century"/>
              </a:rPr>
              <a:t>Zakon o znanosti i visokom obrazovanju</a:t>
            </a:r>
            <a:endParaRPr lang="hr-HR" sz="1800" b="0" i="0" u="none" strike="noStrike" dirty="0">
              <a:solidFill>
                <a:srgbClr val="9CBEBD"/>
              </a:solidFill>
              <a:effectLst/>
              <a:latin typeface="Noto Sans Symbols"/>
            </a:endParaRPr>
          </a:p>
          <a:p>
            <a:pPr marL="1200150" lvl="2" indent="-285750" fontAlgn="base">
              <a:spcBef>
                <a:spcPts val="600"/>
              </a:spcBef>
            </a:pPr>
            <a:r>
              <a:rPr lang="hr-HR" sz="1800" b="0" i="0" u="none" strike="noStrike" dirty="0">
                <a:solidFill>
                  <a:srgbClr val="2E2B21"/>
                </a:solidFill>
                <a:effectLst/>
                <a:latin typeface="Twentieth Century"/>
              </a:rPr>
              <a:t>Zakon o stručno-pedagoškom nadzoru</a:t>
            </a:r>
            <a:endParaRPr lang="hr-HR" sz="1800" b="0" i="0" u="none" strike="noStrike" dirty="0">
              <a:solidFill>
                <a:srgbClr val="9CBEBD"/>
              </a:solidFill>
              <a:effectLst/>
              <a:latin typeface="Noto Sans Symbols"/>
            </a:endParaRPr>
          </a:p>
          <a:p>
            <a:pPr marL="1200150" lvl="2" indent="-285750" fontAlgn="base">
              <a:spcBef>
                <a:spcPts val="600"/>
              </a:spcBef>
            </a:pPr>
            <a:r>
              <a:rPr lang="hr-HR" sz="1800" b="0" i="0" u="none" strike="noStrike" dirty="0">
                <a:solidFill>
                  <a:srgbClr val="2E2B21"/>
                </a:solidFill>
                <a:effectLst/>
                <a:latin typeface="Twentieth Century"/>
              </a:rPr>
              <a:t>Pravilnik o sadržaju i obliku svjedodžbi i drugih javnih isprava te pedagoškoj dokumentaciji i evidenciji u školskim ustanovama</a:t>
            </a:r>
            <a:endParaRPr lang="hr-HR" sz="1800" b="0" i="0" u="none" strike="noStrike" dirty="0">
              <a:solidFill>
                <a:srgbClr val="9CBEBD"/>
              </a:solidFill>
              <a:effectLst/>
              <a:latin typeface="Noto Sans Symbols"/>
            </a:endParaRPr>
          </a:p>
          <a:p>
            <a:pPr marL="1200150" lvl="2" indent="-285750" fontAlgn="base">
              <a:spcBef>
                <a:spcPts val="600"/>
              </a:spcBef>
            </a:pPr>
            <a:r>
              <a:rPr lang="hr-HR" sz="1800" b="0" i="0" u="none" strike="noStrike" dirty="0">
                <a:solidFill>
                  <a:srgbClr val="2E2B21"/>
                </a:solidFill>
                <a:effectLst/>
                <a:latin typeface="Twentieth Century"/>
              </a:rPr>
              <a:t>Pravilnik o izradbi i obrani završnoga rada itd.</a:t>
            </a:r>
            <a:endParaRPr lang="hr-HR" sz="1800" b="0" i="0" u="none" strike="noStrike" dirty="0">
              <a:solidFill>
                <a:srgbClr val="9CBEBD"/>
              </a:solidFill>
              <a:effectLst/>
              <a:latin typeface="Noto Sans Symbols"/>
            </a:endParaRPr>
          </a:p>
          <a:p>
            <a:pPr marL="128016" rtl="0">
              <a:spcBef>
                <a:spcPts val="600"/>
              </a:spcBef>
              <a:spcAft>
                <a:spcPts val="0"/>
              </a:spcAft>
            </a:pPr>
            <a:r>
              <a:rPr lang="hr-HR" sz="1800" b="0" i="0" u="none" strike="noStrike" dirty="0">
                <a:solidFill>
                  <a:srgbClr val="2E2B21"/>
                </a:solidFill>
                <a:effectLst/>
                <a:latin typeface="Twentieth Century"/>
              </a:rPr>
              <a:t>2. </a:t>
            </a:r>
            <a:r>
              <a:rPr lang="hr-HR" sz="1800" b="1" i="0" u="none" strike="noStrike" dirty="0">
                <a:solidFill>
                  <a:srgbClr val="2E2B21"/>
                </a:solidFill>
                <a:effectLst/>
                <a:latin typeface="Twentieth Century"/>
              </a:rPr>
              <a:t>UGOVOR</a:t>
            </a:r>
            <a:endParaRPr lang="hr-HR" sz="1800" b="0" dirty="0">
              <a:effectLst/>
            </a:endParaRPr>
          </a:p>
          <a:p>
            <a:pPr marL="585216" lvl="1">
              <a:spcBef>
                <a:spcPts val="600"/>
              </a:spcBef>
            </a:pPr>
            <a:r>
              <a:rPr lang="hr-HR" sz="1800" b="0" i="0" u="none" strike="noStrike" dirty="0">
                <a:solidFill>
                  <a:srgbClr val="2E2B21"/>
                </a:solidFill>
                <a:effectLst/>
                <a:latin typeface="Twentieth Century"/>
              </a:rPr>
              <a:t>ako škola prikuplja i obrađuje osobne podatke  radi sklapanja ugovora između studenta i fakulteta  odnosno ako je obrada nužna za izvršavanje ugovora u kojem je ispitanik stranka</a:t>
            </a:r>
          </a:p>
          <a:p>
            <a:pPr marL="585216" lvl="1">
              <a:spcBef>
                <a:spcPts val="600"/>
              </a:spcBef>
            </a:pPr>
            <a:endParaRPr lang="hr-HR" sz="1800" b="0" dirty="0">
              <a:effectLst/>
            </a:endParaRPr>
          </a:p>
          <a:p>
            <a:pPr rtl="0" fontAlgn="base">
              <a:spcBef>
                <a:spcPts val="0"/>
              </a:spcBef>
              <a:spcAft>
                <a:spcPts val="0"/>
              </a:spcAft>
              <a:buFont typeface="Arial" panose="020B0604020202020204" pitchFamily="34" charset="0"/>
              <a:buChar char="•"/>
            </a:pPr>
            <a:r>
              <a:rPr lang="hr-HR" sz="1800" b="0" i="0" u="none" strike="noStrike" dirty="0">
                <a:solidFill>
                  <a:srgbClr val="2E2B21"/>
                </a:solidFill>
                <a:effectLst/>
                <a:latin typeface="Twentieth Century"/>
              </a:rPr>
              <a:t>3. </a:t>
            </a:r>
            <a:r>
              <a:rPr lang="hr-HR" sz="1800" b="1" i="0" u="none" strike="noStrike" dirty="0">
                <a:solidFill>
                  <a:srgbClr val="2E2B21"/>
                </a:solidFill>
                <a:effectLst/>
                <a:latin typeface="Twentieth Century"/>
              </a:rPr>
              <a:t>PRIVOLA</a:t>
            </a:r>
            <a:endParaRPr lang="hr-HR" sz="1800" b="0" i="0" u="none" strike="noStrike" dirty="0">
              <a:solidFill>
                <a:srgbClr val="9CBEBD"/>
              </a:solidFill>
              <a:effectLst/>
              <a:latin typeface="Twentieth Century"/>
            </a:endParaRPr>
          </a:p>
          <a:p>
            <a:pPr lvl="1" fontAlgn="base">
              <a:spcBef>
                <a:spcPts val="1400"/>
              </a:spcBef>
            </a:pPr>
            <a:r>
              <a:rPr lang="hr-HR" sz="1800" b="0" i="0" u="none" strike="noStrike" dirty="0">
                <a:solidFill>
                  <a:srgbClr val="2E2B21"/>
                </a:solidFill>
                <a:effectLst/>
                <a:latin typeface="Twentieth Century"/>
              </a:rPr>
              <a:t>Ako postoji neka drugi pravni temelj, privolu nije potrebno tražiti</a:t>
            </a:r>
            <a:endParaRPr lang="hr-HR" sz="1800" b="0" i="0" u="none" strike="noStrike" dirty="0">
              <a:solidFill>
                <a:srgbClr val="9CBEBD"/>
              </a:solidFill>
              <a:effectLst/>
              <a:latin typeface="Twentieth Century"/>
            </a:endParaRPr>
          </a:p>
          <a:p>
            <a:pPr lvl="1"/>
            <a:endParaRPr lang="hr-HR" sz="1400" b="0" i="0" u="none" strike="noStrike" dirty="0">
              <a:solidFill>
                <a:srgbClr val="2E2B21"/>
              </a:solidFill>
              <a:effectLst/>
              <a:latin typeface="Twentieth Century"/>
            </a:endParaRPr>
          </a:p>
        </p:txBody>
      </p:sp>
    </p:spTree>
    <p:extLst>
      <p:ext uri="{BB962C8B-B14F-4D97-AF65-F5344CB8AC3E}">
        <p14:creationId xmlns:p14="http://schemas.microsoft.com/office/powerpoint/2010/main" val="3910894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CAB2FB0-CED4-434D-D353-5A1DE7278BA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43"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3CAB2FB0-CED4-434D-D353-5A1DE7278BA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1812299-1777-96CA-B73F-EEB6CE03C231}"/>
              </a:ext>
            </a:extLst>
          </p:cNvPr>
          <p:cNvSpPr>
            <a:spLocks noGrp="1"/>
          </p:cNvSpPr>
          <p:nvPr>
            <p:ph type="title"/>
          </p:nvPr>
        </p:nvSpPr>
        <p:spPr/>
        <p:txBody>
          <a:bodyPr vert="horz"/>
          <a:lstStyle/>
          <a:p>
            <a:r>
              <a:rPr lang="hr-HR" dirty="0"/>
              <a:t>Legitimni interes kao osnova obrade</a:t>
            </a:r>
          </a:p>
        </p:txBody>
      </p:sp>
      <p:sp>
        <p:nvSpPr>
          <p:cNvPr id="3" name="Content Placeholder 2">
            <a:extLst>
              <a:ext uri="{FF2B5EF4-FFF2-40B4-BE49-F238E27FC236}">
                <a16:creationId xmlns:a16="http://schemas.microsoft.com/office/drawing/2014/main" id="{3F63B376-2BB2-E2E7-1D11-0152EC00228A}"/>
              </a:ext>
            </a:extLst>
          </p:cNvPr>
          <p:cNvSpPr>
            <a:spLocks noGrp="1"/>
          </p:cNvSpPr>
          <p:nvPr>
            <p:ph idx="1"/>
          </p:nvPr>
        </p:nvSpPr>
        <p:spPr>
          <a:xfrm>
            <a:off x="838200" y="1825624"/>
            <a:ext cx="10515600" cy="5032375"/>
          </a:xfrm>
        </p:spPr>
        <p:txBody>
          <a:bodyPr>
            <a:normAutofit/>
          </a:bodyPr>
          <a:lstStyle/>
          <a:p>
            <a:pPr rtl="0" fontAlgn="base">
              <a:spcBef>
                <a:spcPts val="1400"/>
              </a:spcBef>
              <a:spcAft>
                <a:spcPts val="0"/>
              </a:spcAft>
              <a:buFont typeface="Arial" panose="020B0604020202020204" pitchFamily="34" charset="0"/>
              <a:buChar char="•"/>
            </a:pPr>
            <a:r>
              <a:rPr lang="hr-HR" sz="2400" b="0" i="0" u="none" strike="noStrike" dirty="0">
                <a:solidFill>
                  <a:srgbClr val="2E2B21"/>
                </a:solidFill>
                <a:effectLst/>
                <a:latin typeface="Twentieth Century"/>
              </a:rPr>
              <a:t>Obrada osobnih podataka ne mora nužno biti opravdana pravnom obvezom, izvršavanjem javnih ovlasti ili obradama u javnom interesu ili provedbom uvjeta ugovora s pojedincem ili privolom, već se u pojedinim slučajevima možete pozvati na „legitimni interes” kao na “opravdanje” za obradu osobnih podataka.</a:t>
            </a:r>
            <a:endParaRPr lang="hr-HR" sz="2400" b="0" i="0" u="none" strike="noStrike" dirty="0">
              <a:solidFill>
                <a:srgbClr val="9CBEBD"/>
              </a:solidFill>
              <a:effectLst/>
              <a:latin typeface="Twentieth Century"/>
            </a:endParaRPr>
          </a:p>
          <a:p>
            <a:pPr rtl="0" fontAlgn="base">
              <a:spcBef>
                <a:spcPts val="1400"/>
              </a:spcBef>
              <a:spcAft>
                <a:spcPts val="0"/>
              </a:spcAft>
              <a:buFont typeface="Arial" panose="020B0604020202020204" pitchFamily="34" charset="0"/>
              <a:buChar char="•"/>
            </a:pPr>
            <a:r>
              <a:rPr lang="hr-HR" sz="2400" b="0" i="0" u="none" strike="noStrike" dirty="0">
                <a:solidFill>
                  <a:srgbClr val="2E2B21"/>
                </a:solidFill>
                <a:effectLst/>
                <a:latin typeface="Twentieth Century"/>
              </a:rPr>
              <a:t>UVJETI :</a:t>
            </a:r>
            <a:endParaRPr lang="hr-HR" sz="2400" b="0" i="0" u="none" strike="noStrike" dirty="0">
              <a:solidFill>
                <a:srgbClr val="9CBEBD"/>
              </a:solidFill>
              <a:effectLst/>
              <a:latin typeface="Twentieth Century"/>
            </a:endParaRPr>
          </a:p>
          <a:p>
            <a:pPr lvl="1" fontAlgn="base">
              <a:spcBef>
                <a:spcPts val="1400"/>
              </a:spcBef>
            </a:pPr>
            <a:r>
              <a:rPr lang="hr-HR" b="0" i="0" u="none" strike="noStrike" dirty="0">
                <a:solidFill>
                  <a:srgbClr val="2E2B21"/>
                </a:solidFill>
                <a:effectLst/>
                <a:latin typeface="Twentieth Century"/>
              </a:rPr>
              <a:t>potrebno obavijestiti pojedince o obradi kada prikupljate njihove osobne podatke</a:t>
            </a:r>
            <a:endParaRPr lang="hr-HR" b="0" i="0" u="none" strike="noStrike" dirty="0">
              <a:solidFill>
                <a:srgbClr val="9CBEBD"/>
              </a:solidFill>
              <a:effectLst/>
              <a:latin typeface="Twentieth Century"/>
            </a:endParaRPr>
          </a:p>
          <a:p>
            <a:pPr lvl="1" fontAlgn="base">
              <a:spcBef>
                <a:spcPts val="1400"/>
              </a:spcBef>
            </a:pPr>
            <a:r>
              <a:rPr lang="hr-HR" b="0" i="0" u="none" strike="noStrike" dirty="0">
                <a:solidFill>
                  <a:srgbClr val="2E2B21"/>
                </a:solidFill>
                <a:effectLst/>
                <a:latin typeface="Twentieth Century"/>
              </a:rPr>
              <a:t>provjeriti da ostvarivanjem legitimnih interesa škola ne utječe negativno na prava i slobode tih pojedinaca. </a:t>
            </a:r>
            <a:endParaRPr lang="hr-HR" b="0" i="0" u="none" strike="noStrike" dirty="0">
              <a:solidFill>
                <a:srgbClr val="9CBEBD"/>
              </a:solidFill>
              <a:effectLst/>
              <a:latin typeface="Twentieth Century"/>
            </a:endParaRPr>
          </a:p>
          <a:p>
            <a:pPr rtl="0" fontAlgn="base">
              <a:spcBef>
                <a:spcPts val="1400"/>
              </a:spcBef>
              <a:spcAft>
                <a:spcPts val="0"/>
              </a:spcAft>
              <a:buFont typeface="Arial" panose="020B0604020202020204" pitchFamily="34" charset="0"/>
              <a:buChar char="•"/>
            </a:pPr>
            <a:r>
              <a:rPr lang="hr-HR" sz="2400" b="0" i="0" u="none" strike="noStrike" dirty="0">
                <a:solidFill>
                  <a:srgbClr val="2E2B21"/>
                </a:solidFill>
                <a:effectLst/>
                <a:latin typeface="Twentieth Century"/>
              </a:rPr>
              <a:t>PRIMJER: fotografiranje djece na školskim priredbama, objava monografije škole i sl.</a:t>
            </a:r>
            <a:endParaRPr lang="hr-HR" sz="2400" b="0" i="0" u="none" strike="noStrike" dirty="0">
              <a:solidFill>
                <a:srgbClr val="9CBEBD"/>
              </a:solidFill>
              <a:effectLst/>
              <a:latin typeface="Twentieth Century"/>
            </a:endParaRPr>
          </a:p>
          <a:p>
            <a:endParaRPr lang="hr-HR" dirty="0"/>
          </a:p>
        </p:txBody>
      </p:sp>
    </p:spTree>
    <p:extLst>
      <p:ext uri="{BB962C8B-B14F-4D97-AF65-F5344CB8AC3E}">
        <p14:creationId xmlns:p14="http://schemas.microsoft.com/office/powerpoint/2010/main" val="4795598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4228</Words>
  <Application>Microsoft Office PowerPoint</Application>
  <PresentationFormat>Široki zaslon</PresentationFormat>
  <Paragraphs>382</Paragraphs>
  <Slides>25</Slides>
  <Notes>16</Notes>
  <HiddenSlides>0</HiddenSlides>
  <MMClips>0</MMClips>
  <ScaleCrop>false</ScaleCrop>
  <HeadingPairs>
    <vt:vector size="8" baseType="variant">
      <vt:variant>
        <vt:lpstr>Korišteni fontovi</vt:lpstr>
      </vt:variant>
      <vt:variant>
        <vt:i4>8</vt:i4>
      </vt:variant>
      <vt:variant>
        <vt:lpstr>Tema</vt:lpstr>
      </vt:variant>
      <vt:variant>
        <vt:i4>1</vt:i4>
      </vt:variant>
      <vt:variant>
        <vt:lpstr>Uloženi OLE poslužitelji</vt:lpstr>
      </vt:variant>
      <vt:variant>
        <vt:i4>1</vt:i4>
      </vt:variant>
      <vt:variant>
        <vt:lpstr>Naslovi slajdova</vt:lpstr>
      </vt:variant>
      <vt:variant>
        <vt:i4>25</vt:i4>
      </vt:variant>
    </vt:vector>
  </HeadingPairs>
  <TitlesOfParts>
    <vt:vector size="35" baseType="lpstr">
      <vt:lpstr>-apple-system</vt:lpstr>
      <vt:lpstr>Arial</vt:lpstr>
      <vt:lpstr>Calibri</vt:lpstr>
      <vt:lpstr>Calibri Light</vt:lpstr>
      <vt:lpstr>Minion Pro</vt:lpstr>
      <vt:lpstr>Noto Sans Symbols</vt:lpstr>
      <vt:lpstr>Open Sans</vt:lpstr>
      <vt:lpstr>Twentieth Century</vt:lpstr>
      <vt:lpstr>Tema sustava Office</vt:lpstr>
      <vt:lpstr>think-cell Slide</vt:lpstr>
      <vt:lpstr>ZAŠTITA PODATAKA U ODGOJU I OBRAZOVANJU</vt:lpstr>
      <vt:lpstr>Pravni okvir </vt:lpstr>
      <vt:lpstr>Prava ispitanika</vt:lpstr>
      <vt:lpstr>Sadržaj obavijesti o obradi</vt:lpstr>
      <vt:lpstr>Voditelji, izvršitelji, ispitanici u kontekstu obrada u školskim ustanovama</vt:lpstr>
      <vt:lpstr>Izvršitelji</vt:lpstr>
      <vt:lpstr>Odnos voditelja obrade i izvršitelja</vt:lpstr>
      <vt:lpstr>Pravne osnove za obradu u obrazovnim ustanovama</vt:lpstr>
      <vt:lpstr>Legitimni interes kao osnova obrade</vt:lpstr>
      <vt:lpstr>Obveza povjerljivog postupanja s podacima</vt:lpstr>
      <vt:lpstr>Obrada podataka u znanosti i visokom obrazovanju</vt:lpstr>
      <vt:lpstr>Zakon o znanosti i visokom obrazovanju</vt:lpstr>
      <vt:lpstr>Pravilnik o sadržaju i korištenju informacijskih sustava u visokom obrazovanju </vt:lpstr>
      <vt:lpstr>Pravilnik o sadržaju i korištenju informacijskih sustava u visokom obrazovanju </vt:lpstr>
      <vt:lpstr>ISVU – Informacijski sustav visokih učilišta</vt:lpstr>
      <vt:lpstr>Sustav ISAK – informacijski sustav studentskih kartica</vt:lpstr>
      <vt:lpstr>Sustav ISAK – informacijski sustav studentskih kartica</vt:lpstr>
      <vt:lpstr>Pravilnik o studentskoj iskaznici</vt:lpstr>
      <vt:lpstr>Sustav ISSP – informacijski sustav studentskih prava</vt:lpstr>
      <vt:lpstr>Zakon o knjižnicama</vt:lpstr>
      <vt:lpstr>Druge obrade koje provode obrazovne ustanove</vt:lpstr>
      <vt:lpstr>TEHNIČKE I ORGANIZACIJSKE MJERE ZAŠTITE</vt:lpstr>
      <vt:lpstr>TEHNIČKE MJERE</vt:lpstr>
      <vt:lpstr>TEHNIČKE I ORGANIZACIJSKE MJERE SIGURNOSTI</vt:lpstr>
      <vt:lpstr>Ponovimo:Uloge i odgovornosti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Snježana Čop</dc:creator>
  <cp:lastModifiedBy>Snježana Čop</cp:lastModifiedBy>
  <cp:revision>14</cp:revision>
  <cp:lastPrinted>2026-07-10T11:27:20Z</cp:lastPrinted>
  <dcterms:created xsi:type="dcterms:W3CDTF">2024-10-18T10:54:11Z</dcterms:created>
  <dcterms:modified xsi:type="dcterms:W3CDTF">2026-07-10T11:55:16Z</dcterms:modified>
</cp:coreProperties>
</file>